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88825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7FA"/>
    <a:srgbClr val="F5F6FA"/>
    <a:srgbClr val="007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3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rgbClr val="0078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56806"/>
            <a:ext cx="7772400" cy="1362075"/>
          </a:xfrm>
        </p:spPr>
        <p:txBody>
          <a:bodyPr anchor="t"/>
          <a:lstStyle>
            <a:lvl1pPr algn="l">
              <a:defRPr sz="40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56619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54868" y="6356350"/>
            <a:ext cx="2133600" cy="365125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21868" y="6356350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50868" y="6356350"/>
            <a:ext cx="2133600" cy="365125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4A10E-E6BE-335A-E812-3BD1229F6284}"/>
              </a:ext>
            </a:extLst>
          </p:cNvPr>
          <p:cNvSpPr/>
          <p:nvPr userDrawn="1"/>
        </p:nvSpPr>
        <p:spPr>
          <a:xfrm>
            <a:off x="10992323" y="0"/>
            <a:ext cx="1196502" cy="274638"/>
          </a:xfrm>
          <a:prstGeom prst="rect">
            <a:avLst/>
          </a:prstGeom>
          <a:solidFill>
            <a:srgbClr val="F5F6FA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A360FE-CA04-BB7A-3B8D-C7D0792A5E65}"/>
              </a:ext>
            </a:extLst>
          </p:cNvPr>
          <p:cNvSpPr/>
          <p:nvPr userDrawn="1"/>
        </p:nvSpPr>
        <p:spPr>
          <a:xfrm>
            <a:off x="0" y="6584315"/>
            <a:ext cx="1138331" cy="274320"/>
          </a:xfrm>
          <a:prstGeom prst="rect">
            <a:avLst/>
          </a:prstGeom>
          <a:solidFill>
            <a:srgbClr val="C8DC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6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7/23/2025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BF4A85C-8261-DF6E-83FD-4F9DD8157C61}"/>
              </a:ext>
            </a:extLst>
          </p:cNvPr>
          <p:cNvSpPr/>
          <p:nvPr userDrawn="1"/>
        </p:nvSpPr>
        <p:spPr>
          <a:xfrm>
            <a:off x="0" y="0"/>
            <a:ext cx="1196502" cy="274638"/>
          </a:xfrm>
          <a:prstGeom prst="rect">
            <a:avLst/>
          </a:prstGeom>
          <a:solidFill>
            <a:srgbClr val="0078D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06DCB7-C6C0-6D1C-F9AB-D855221D84C1}"/>
              </a:ext>
            </a:extLst>
          </p:cNvPr>
          <p:cNvSpPr/>
          <p:nvPr userDrawn="1"/>
        </p:nvSpPr>
        <p:spPr>
          <a:xfrm>
            <a:off x="11050620" y="6583680"/>
            <a:ext cx="1138331" cy="274320"/>
          </a:xfrm>
          <a:prstGeom prst="rect">
            <a:avLst/>
          </a:prstGeom>
          <a:solidFill>
            <a:srgbClr val="C8DCF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Picture 10" descr="A golf club and golf ball&#10;&#10;AI-generated content may be incorrect.">
            <a:extLst>
              <a:ext uri="{FF2B5EF4-FFF2-40B4-BE49-F238E27FC236}">
                <a16:creationId xmlns:a16="http://schemas.microsoft.com/office/drawing/2014/main" id="{D36AB6F3-D1AF-5941-52F9-BC989F3EC06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1387080" y="0"/>
            <a:ext cx="801871" cy="80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6F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7545655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4400" b="1">
                <a:solidFill>
                  <a:srgbClr val="212529"/>
                </a:solidFill>
                <a:latin typeface="Montserrat"/>
              </a:defRPr>
            </a:pPr>
            <a:r>
              <a:rPr lang="en-US" dirty="0"/>
              <a:t>Weekly Business Review</a:t>
            </a:r>
            <a:endParaRPr dirty="0"/>
          </a:p>
        </p:txBody>
      </p:sp>
      <p:sp>
        <p:nvSpPr>
          <p:cNvPr id="3" name="TextBox 2"/>
          <p:cNvSpPr txBox="1"/>
          <p:nvPr/>
        </p:nvSpPr>
        <p:spPr>
          <a:xfrm>
            <a:off x="914400" y="3657600"/>
            <a:ext cx="3249608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 sz="2400">
                <a:solidFill>
                  <a:srgbClr val="0078D4"/>
                </a:solidFill>
                <a:latin typeface="Montserrat"/>
              </a:defRPr>
            </a:pPr>
            <a:r>
              <a:rPr lang="en-US" dirty="0"/>
              <a:t>Week of 07-13-2025 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b="1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rPr>
              <a:t>Conversion Rate by Channel (Trend)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35411" y="1647936"/>
            <a:ext cx="8229600" cy="4114800"/>
            <a:chOff x="457200" y="914400"/>
            <a:chExt cx="8229600" cy="4114800"/>
          </a:xfrm>
        </p:grpSpPr>
        <p:sp>
          <p:nvSpPr>
            <p:cNvPr id="4" name="rc3"/>
            <p:cNvSpPr/>
            <p:nvPr/>
          </p:nvSpPr>
          <p:spPr>
            <a:xfrm>
              <a:off x="457200" y="914400"/>
              <a:ext cx="8229600" cy="41148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" name="pl4"/>
            <p:cNvSpPr/>
            <p:nvPr/>
          </p:nvSpPr>
          <p:spPr>
            <a:xfrm>
              <a:off x="998403" y="3835456"/>
              <a:ext cx="7606154" cy="0"/>
            </a:xfrm>
            <a:custGeom>
              <a:avLst/>
              <a:gdLst/>
              <a:ahLst/>
              <a:cxnLst/>
              <a:rect l="0" t="0" r="0" b="0"/>
              <a:pathLst>
                <a:path w="7606154">
                  <a:moveTo>
                    <a:pt x="0" y="0"/>
                  </a:moveTo>
                  <a:lnTo>
                    <a:pt x="7606154" y="0"/>
                  </a:lnTo>
                  <a:lnTo>
                    <a:pt x="7606154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98403" y="2964244"/>
              <a:ext cx="7606154" cy="0"/>
            </a:xfrm>
            <a:custGeom>
              <a:avLst/>
              <a:gdLst/>
              <a:ahLst/>
              <a:cxnLst/>
              <a:rect l="0" t="0" r="0" b="0"/>
              <a:pathLst>
                <a:path w="7606154">
                  <a:moveTo>
                    <a:pt x="0" y="0"/>
                  </a:moveTo>
                  <a:lnTo>
                    <a:pt x="7606154" y="0"/>
                  </a:lnTo>
                  <a:lnTo>
                    <a:pt x="7606154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98403" y="2093032"/>
              <a:ext cx="7606154" cy="0"/>
            </a:xfrm>
            <a:custGeom>
              <a:avLst/>
              <a:gdLst/>
              <a:ahLst/>
              <a:cxnLst/>
              <a:rect l="0" t="0" r="0" b="0"/>
              <a:pathLst>
                <a:path w="7606154">
                  <a:moveTo>
                    <a:pt x="0" y="0"/>
                  </a:moveTo>
                  <a:lnTo>
                    <a:pt x="7606154" y="0"/>
                  </a:lnTo>
                  <a:lnTo>
                    <a:pt x="7606154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2466652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5205586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7944520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998403" y="3399850"/>
              <a:ext cx="7606154" cy="0"/>
            </a:xfrm>
            <a:custGeom>
              <a:avLst/>
              <a:gdLst/>
              <a:ahLst/>
              <a:cxnLst/>
              <a:rect l="0" t="0" r="0" b="0"/>
              <a:pathLst>
                <a:path w="7606154">
                  <a:moveTo>
                    <a:pt x="0" y="0"/>
                  </a:moveTo>
                  <a:lnTo>
                    <a:pt x="7606154" y="0"/>
                  </a:lnTo>
                  <a:lnTo>
                    <a:pt x="7606154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98403" y="2528638"/>
              <a:ext cx="7606154" cy="0"/>
            </a:xfrm>
            <a:custGeom>
              <a:avLst/>
              <a:gdLst/>
              <a:ahLst/>
              <a:cxnLst/>
              <a:rect l="0" t="0" r="0" b="0"/>
              <a:pathLst>
                <a:path w="7606154">
                  <a:moveTo>
                    <a:pt x="0" y="0"/>
                  </a:moveTo>
                  <a:lnTo>
                    <a:pt x="7606154" y="0"/>
                  </a:lnTo>
                  <a:lnTo>
                    <a:pt x="7606154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98403" y="1657426"/>
              <a:ext cx="7606154" cy="0"/>
            </a:xfrm>
            <a:custGeom>
              <a:avLst/>
              <a:gdLst/>
              <a:ahLst/>
              <a:cxnLst/>
              <a:rect l="0" t="0" r="0" b="0"/>
              <a:pathLst>
                <a:path w="7606154">
                  <a:moveTo>
                    <a:pt x="0" y="0"/>
                  </a:moveTo>
                  <a:lnTo>
                    <a:pt x="7606154" y="0"/>
                  </a:lnTo>
                  <a:lnTo>
                    <a:pt x="7606154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1074734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3858569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6552602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1344138" y="1822937"/>
              <a:ext cx="6914686" cy="1603057"/>
            </a:xfrm>
            <a:custGeom>
              <a:avLst/>
              <a:gdLst/>
              <a:ahLst/>
              <a:cxnLst/>
              <a:rect l="0" t="0" r="0" b="0"/>
              <a:pathLst>
                <a:path w="6914686" h="1603057">
                  <a:moveTo>
                    <a:pt x="0" y="759727"/>
                  </a:moveTo>
                  <a:lnTo>
                    <a:pt x="628607" y="0"/>
                  </a:lnTo>
                  <a:lnTo>
                    <a:pt x="1257215" y="1118840"/>
                  </a:lnTo>
                  <a:lnTo>
                    <a:pt x="1885823" y="587218"/>
                  </a:lnTo>
                  <a:lnTo>
                    <a:pt x="2514431" y="956404"/>
                  </a:lnTo>
                  <a:lnTo>
                    <a:pt x="3143039" y="498927"/>
                  </a:lnTo>
                  <a:lnTo>
                    <a:pt x="3771646" y="1603057"/>
                  </a:lnTo>
                  <a:lnTo>
                    <a:pt x="4400254" y="1238114"/>
                  </a:lnTo>
                  <a:lnTo>
                    <a:pt x="5028862" y="627966"/>
                  </a:lnTo>
                  <a:lnTo>
                    <a:pt x="5657470" y="501753"/>
                  </a:lnTo>
                  <a:lnTo>
                    <a:pt x="6286078" y="885213"/>
                  </a:lnTo>
                  <a:lnTo>
                    <a:pt x="6914686" y="843142"/>
                  </a:lnTo>
                </a:path>
              </a:pathLst>
            </a:custGeom>
            <a:ln w="29811" cap="flat">
              <a:solidFill>
                <a:srgbClr val="F8766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1344138" y="1387201"/>
              <a:ext cx="6914686" cy="1376350"/>
            </a:xfrm>
            <a:custGeom>
              <a:avLst/>
              <a:gdLst/>
              <a:ahLst/>
              <a:cxnLst/>
              <a:rect l="0" t="0" r="0" b="0"/>
              <a:pathLst>
                <a:path w="6914686" h="1376350">
                  <a:moveTo>
                    <a:pt x="0" y="1376350"/>
                  </a:moveTo>
                  <a:lnTo>
                    <a:pt x="628607" y="702769"/>
                  </a:lnTo>
                  <a:lnTo>
                    <a:pt x="1257215" y="1363479"/>
                  </a:lnTo>
                  <a:lnTo>
                    <a:pt x="1885823" y="722797"/>
                  </a:lnTo>
                  <a:lnTo>
                    <a:pt x="2514431" y="1168622"/>
                  </a:lnTo>
                  <a:lnTo>
                    <a:pt x="3143039" y="0"/>
                  </a:lnTo>
                  <a:lnTo>
                    <a:pt x="3771646" y="785920"/>
                  </a:lnTo>
                  <a:lnTo>
                    <a:pt x="4400254" y="807702"/>
                  </a:lnTo>
                  <a:lnTo>
                    <a:pt x="5028862" y="1370905"/>
                  </a:lnTo>
                  <a:lnTo>
                    <a:pt x="5657470" y="1072797"/>
                  </a:lnTo>
                  <a:lnTo>
                    <a:pt x="6286078" y="1269333"/>
                  </a:lnTo>
                  <a:lnTo>
                    <a:pt x="6914686" y="1029442"/>
                  </a:lnTo>
                </a:path>
              </a:pathLst>
            </a:custGeom>
            <a:ln w="29811" cap="flat">
              <a:solidFill>
                <a:srgbClr val="A3A5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8"/>
            <p:cNvSpPr/>
            <p:nvPr/>
          </p:nvSpPr>
          <p:spPr>
            <a:xfrm>
              <a:off x="1344138" y="2045593"/>
              <a:ext cx="6914686" cy="987998"/>
            </a:xfrm>
            <a:custGeom>
              <a:avLst/>
              <a:gdLst/>
              <a:ahLst/>
              <a:cxnLst/>
              <a:rect l="0" t="0" r="0" b="0"/>
              <a:pathLst>
                <a:path w="6914686" h="987998">
                  <a:moveTo>
                    <a:pt x="0" y="13569"/>
                  </a:moveTo>
                  <a:lnTo>
                    <a:pt x="628607" y="39060"/>
                  </a:lnTo>
                  <a:lnTo>
                    <a:pt x="1257215" y="294934"/>
                  </a:lnTo>
                  <a:lnTo>
                    <a:pt x="1885823" y="987998"/>
                  </a:lnTo>
                  <a:lnTo>
                    <a:pt x="2514431" y="734876"/>
                  </a:lnTo>
                  <a:lnTo>
                    <a:pt x="3143039" y="231037"/>
                  </a:lnTo>
                  <a:lnTo>
                    <a:pt x="3771646" y="760471"/>
                  </a:lnTo>
                  <a:lnTo>
                    <a:pt x="4400254" y="502460"/>
                  </a:lnTo>
                  <a:lnTo>
                    <a:pt x="5028862" y="0"/>
                  </a:lnTo>
                  <a:lnTo>
                    <a:pt x="5657470" y="265790"/>
                  </a:lnTo>
                  <a:lnTo>
                    <a:pt x="6286078" y="439978"/>
                  </a:lnTo>
                  <a:lnTo>
                    <a:pt x="6914686" y="350703"/>
                  </a:lnTo>
                </a:path>
              </a:pathLst>
            </a:custGeom>
            <a:ln w="29811" cap="flat">
              <a:solidFill>
                <a:srgbClr val="00BF7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9"/>
            <p:cNvSpPr/>
            <p:nvPr/>
          </p:nvSpPr>
          <p:spPr>
            <a:xfrm>
              <a:off x="1344138" y="1949420"/>
              <a:ext cx="6914686" cy="1933902"/>
            </a:xfrm>
            <a:custGeom>
              <a:avLst/>
              <a:gdLst/>
              <a:ahLst/>
              <a:cxnLst/>
              <a:rect l="0" t="0" r="0" b="0"/>
              <a:pathLst>
                <a:path w="6914686" h="1933902">
                  <a:moveTo>
                    <a:pt x="0" y="619055"/>
                  </a:moveTo>
                  <a:lnTo>
                    <a:pt x="628607" y="697511"/>
                  </a:lnTo>
                  <a:lnTo>
                    <a:pt x="1257215" y="183193"/>
                  </a:lnTo>
                  <a:lnTo>
                    <a:pt x="1885823" y="584242"/>
                  </a:lnTo>
                  <a:lnTo>
                    <a:pt x="2514431" y="170433"/>
                  </a:lnTo>
                  <a:lnTo>
                    <a:pt x="3143039" y="897346"/>
                  </a:lnTo>
                  <a:lnTo>
                    <a:pt x="3771646" y="1100591"/>
                  </a:lnTo>
                  <a:lnTo>
                    <a:pt x="4400254" y="1285471"/>
                  </a:lnTo>
                  <a:lnTo>
                    <a:pt x="5028862" y="0"/>
                  </a:lnTo>
                  <a:lnTo>
                    <a:pt x="5657470" y="596009"/>
                  </a:lnTo>
                  <a:lnTo>
                    <a:pt x="6286078" y="804413"/>
                  </a:lnTo>
                  <a:lnTo>
                    <a:pt x="6914686" y="1933902"/>
                  </a:lnTo>
                </a:path>
              </a:pathLst>
            </a:custGeom>
            <a:ln w="29811" cap="flat">
              <a:solidFill>
                <a:srgbClr val="00B0F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20"/>
            <p:cNvSpPr/>
            <p:nvPr/>
          </p:nvSpPr>
          <p:spPr>
            <a:xfrm>
              <a:off x="1344138" y="1568544"/>
              <a:ext cx="6914686" cy="1804570"/>
            </a:xfrm>
            <a:custGeom>
              <a:avLst/>
              <a:gdLst/>
              <a:ahLst/>
              <a:cxnLst/>
              <a:rect l="0" t="0" r="0" b="0"/>
              <a:pathLst>
                <a:path w="6914686" h="1804570">
                  <a:moveTo>
                    <a:pt x="0" y="74794"/>
                  </a:moveTo>
                  <a:lnTo>
                    <a:pt x="628607" y="698437"/>
                  </a:lnTo>
                  <a:lnTo>
                    <a:pt x="1257215" y="1804570"/>
                  </a:lnTo>
                  <a:lnTo>
                    <a:pt x="1885823" y="1100007"/>
                  </a:lnTo>
                  <a:lnTo>
                    <a:pt x="2514431" y="897103"/>
                  </a:lnTo>
                  <a:lnTo>
                    <a:pt x="3143039" y="908509"/>
                  </a:lnTo>
                  <a:lnTo>
                    <a:pt x="3771646" y="561275"/>
                  </a:lnTo>
                  <a:lnTo>
                    <a:pt x="4400254" y="537334"/>
                  </a:lnTo>
                  <a:lnTo>
                    <a:pt x="5028862" y="1103049"/>
                  </a:lnTo>
                  <a:lnTo>
                    <a:pt x="5657470" y="510275"/>
                  </a:lnTo>
                  <a:lnTo>
                    <a:pt x="6286078" y="283114"/>
                  </a:lnTo>
                  <a:lnTo>
                    <a:pt x="6914686" y="0"/>
                  </a:lnTo>
                </a:path>
              </a:pathLst>
            </a:custGeom>
            <a:ln w="29811" cap="flat">
              <a:solidFill>
                <a:srgbClr val="E76BF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tx21"/>
            <p:cNvSpPr/>
            <p:nvPr/>
          </p:nvSpPr>
          <p:spPr>
            <a:xfrm>
              <a:off x="733489" y="3347483"/>
              <a:ext cx="190896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3%</a:t>
              </a:r>
            </a:p>
          </p:txBody>
        </p:sp>
        <p:sp>
          <p:nvSpPr>
            <p:cNvPr id="23" name="tx22"/>
            <p:cNvSpPr/>
            <p:nvPr/>
          </p:nvSpPr>
          <p:spPr>
            <a:xfrm>
              <a:off x="733489" y="2476271"/>
              <a:ext cx="190896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4%</a:t>
              </a:r>
            </a:p>
          </p:txBody>
        </p:sp>
        <p:sp>
          <p:nvSpPr>
            <p:cNvPr id="24" name="tx23"/>
            <p:cNvSpPr/>
            <p:nvPr/>
          </p:nvSpPr>
          <p:spPr>
            <a:xfrm>
              <a:off x="733489" y="1605059"/>
              <a:ext cx="190896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5%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949974" y="4054350"/>
              <a:ext cx="249520" cy="12234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May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3752092" y="4080534"/>
              <a:ext cx="212953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Jun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6468182" y="4080534"/>
              <a:ext cx="168840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Jul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4590470" y="4243674"/>
              <a:ext cx="422020" cy="12011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Week</a:t>
              </a:r>
            </a:p>
          </p:txBody>
        </p:sp>
        <p:sp>
          <p:nvSpPr>
            <p:cNvPr id="29" name="tx28"/>
            <p:cNvSpPr/>
            <p:nvPr/>
          </p:nvSpPr>
          <p:spPr>
            <a:xfrm rot="-5400000">
              <a:off x="-18335" y="2574156"/>
              <a:ext cx="1229704" cy="1222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Conversion Rate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1959420" y="4691867"/>
              <a:ext cx="615013" cy="1222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Channel</a:t>
              </a:r>
            </a:p>
          </p:txBody>
        </p:sp>
        <p:sp>
          <p:nvSpPr>
            <p:cNvPr id="31" name="pl30"/>
            <p:cNvSpPr/>
            <p:nvPr/>
          </p:nvSpPr>
          <p:spPr>
            <a:xfrm>
              <a:off x="2678621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F8766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31"/>
            <p:cNvSpPr/>
            <p:nvPr/>
          </p:nvSpPr>
          <p:spPr>
            <a:xfrm>
              <a:off x="3495625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A3A5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32"/>
            <p:cNvSpPr/>
            <p:nvPr/>
          </p:nvSpPr>
          <p:spPr>
            <a:xfrm>
              <a:off x="4209829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00BF7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33"/>
            <p:cNvSpPr/>
            <p:nvPr/>
          </p:nvSpPr>
          <p:spPr>
            <a:xfrm>
              <a:off x="5438100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00B0F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6512234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E76BF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tx35"/>
            <p:cNvSpPr/>
            <p:nvPr/>
          </p:nvSpPr>
          <p:spPr>
            <a:xfrm>
              <a:off x="2958373" y="4679919"/>
              <a:ext cx="433065" cy="12234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Display</a:t>
              </a:r>
            </a:p>
          </p:txBody>
        </p:sp>
        <p:sp>
          <p:nvSpPr>
            <p:cNvPr id="37" name="tx36"/>
            <p:cNvSpPr/>
            <p:nvPr/>
          </p:nvSpPr>
          <p:spPr>
            <a:xfrm>
              <a:off x="3775377" y="4706168"/>
              <a:ext cx="330264" cy="960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Email</a:t>
              </a:r>
            </a:p>
          </p:txBody>
        </p:sp>
        <p:sp>
          <p:nvSpPr>
            <p:cNvPr id="38" name="tx37"/>
            <p:cNvSpPr/>
            <p:nvPr/>
          </p:nvSpPr>
          <p:spPr>
            <a:xfrm>
              <a:off x="4489581" y="4706168"/>
              <a:ext cx="844331" cy="960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Facebook Ads</a:t>
              </a:r>
            </a:p>
          </p:txBody>
        </p:sp>
        <p:sp>
          <p:nvSpPr>
            <p:cNvPr id="39" name="tx38"/>
            <p:cNvSpPr/>
            <p:nvPr/>
          </p:nvSpPr>
          <p:spPr>
            <a:xfrm>
              <a:off x="5717852" y="4678307"/>
              <a:ext cx="690195" cy="1239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Google Ads</a:t>
              </a:r>
            </a:p>
          </p:txBody>
        </p:sp>
        <p:sp>
          <p:nvSpPr>
            <p:cNvPr id="40" name="tx39"/>
            <p:cNvSpPr/>
            <p:nvPr/>
          </p:nvSpPr>
          <p:spPr>
            <a:xfrm>
              <a:off x="6791986" y="4679919"/>
              <a:ext cx="851554" cy="12234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Instagram Ads</a:t>
              </a:r>
            </a:p>
          </p:txBody>
        </p:sp>
        <p:sp>
          <p:nvSpPr>
            <p:cNvPr id="41" name="tx40"/>
            <p:cNvSpPr/>
            <p:nvPr/>
          </p:nvSpPr>
          <p:spPr>
            <a:xfrm>
              <a:off x="998403" y="952528"/>
              <a:ext cx="4030407" cy="18593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5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56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Conversion Rate by Channel (Last 12 Weeks)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8600" y="457200"/>
            <a:ext cx="1828800" cy="2011680"/>
            <a:chOff x="228600" y="457200"/>
            <a:chExt cx="1828800" cy="2011680"/>
          </a:xfrm>
        </p:grpSpPr>
        <p:sp>
          <p:nvSpPr>
            <p:cNvPr id="3" name="rc3"/>
            <p:cNvSpPr/>
            <p:nvPr/>
          </p:nvSpPr>
          <p:spPr>
            <a:xfrm>
              <a:off x="228600" y="457200"/>
              <a:ext cx="18288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" name="rc4"/>
            <p:cNvSpPr/>
            <p:nvPr/>
          </p:nvSpPr>
          <p:spPr>
            <a:xfrm>
              <a:off x="228600" y="457200"/>
              <a:ext cx="18288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" name="rc5"/>
            <p:cNvSpPr/>
            <p:nvPr/>
          </p:nvSpPr>
          <p:spPr>
            <a:xfrm>
              <a:off x="253905" y="482505"/>
              <a:ext cx="17781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" name="rc6"/>
            <p:cNvSpPr/>
            <p:nvPr/>
          </p:nvSpPr>
          <p:spPr>
            <a:xfrm>
              <a:off x="253905" y="482505"/>
              <a:ext cx="17781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" name="tx7"/>
            <p:cNvSpPr/>
            <p:nvPr/>
          </p:nvSpPr>
          <p:spPr>
            <a:xfrm>
              <a:off x="837286" y="729855"/>
              <a:ext cx="611427" cy="9207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REVENUE</a:t>
              </a:r>
            </a:p>
          </p:txBody>
        </p:sp>
        <p:sp>
          <p:nvSpPr>
            <p:cNvPr id="8" name="tx8"/>
            <p:cNvSpPr/>
            <p:nvPr/>
          </p:nvSpPr>
          <p:spPr>
            <a:xfrm>
              <a:off x="559361" y="1317547"/>
              <a:ext cx="1167276" cy="23602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$</a:t>
              </a:r>
              <a:r>
                <a:rPr lang="en-US"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4,854</a:t>
              </a:r>
              <a:r>
                <a:rPr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.</a:t>
              </a:r>
              <a:r>
                <a:rPr lang="en-US"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9</a:t>
              </a:r>
              <a:r>
                <a:rPr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K</a:t>
              </a:r>
            </a:p>
          </p:txBody>
        </p:sp>
        <p:sp>
          <p:nvSpPr>
            <p:cNvPr id="9" name="pl9"/>
            <p:cNvSpPr/>
            <p:nvPr/>
          </p:nvSpPr>
          <p:spPr>
            <a:xfrm>
              <a:off x="787362" y="1757200"/>
              <a:ext cx="711275" cy="0"/>
            </a:xfrm>
            <a:custGeom>
              <a:avLst/>
              <a:gdLst/>
              <a:ahLst/>
              <a:cxnLst/>
              <a:rect l="0" t="0" r="0" b="0"/>
              <a:pathLst>
                <a:path w="711275">
                  <a:moveTo>
                    <a:pt x="0" y="0"/>
                  </a:moveTo>
                  <a:lnTo>
                    <a:pt x="71127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tx10"/>
            <p:cNvSpPr/>
            <p:nvPr/>
          </p:nvSpPr>
          <p:spPr>
            <a:xfrm>
              <a:off x="554379" y="1888836"/>
              <a:ext cx="1109748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5CB85C">
                      <a:alpha val="100000"/>
                    </a:srgbClr>
                  </a:solidFill>
                  <a:latin typeface="ArialMT"/>
                  <a:cs typeface="ArialMT"/>
                </a:rPr>
                <a:t>WoW ▲ 11.6%</a:t>
              </a:r>
            </a:p>
          </p:txBody>
        </p:sp>
        <p:sp>
          <p:nvSpPr>
            <p:cNvPr id="11" name="tx11"/>
            <p:cNvSpPr/>
            <p:nvPr/>
          </p:nvSpPr>
          <p:spPr>
            <a:xfrm>
              <a:off x="576889" y="2182996"/>
              <a:ext cx="1019710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5CB85C">
                      <a:alpha val="100000"/>
                    </a:srgbClr>
                  </a:solidFill>
                  <a:latin typeface="ArialMT"/>
                  <a:cs typeface="ArialMT"/>
                </a:rPr>
                <a:t>YoY ▲ 42.7%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514600" y="457200"/>
            <a:ext cx="1828800" cy="2011680"/>
            <a:chOff x="2514600" y="457200"/>
            <a:chExt cx="1828800" cy="2011680"/>
          </a:xfrm>
        </p:grpSpPr>
        <p:sp>
          <p:nvSpPr>
            <p:cNvPr id="13" name="rc3"/>
            <p:cNvSpPr/>
            <p:nvPr/>
          </p:nvSpPr>
          <p:spPr>
            <a:xfrm>
              <a:off x="2514600" y="457200"/>
              <a:ext cx="18288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rc4"/>
            <p:cNvSpPr/>
            <p:nvPr/>
          </p:nvSpPr>
          <p:spPr>
            <a:xfrm>
              <a:off x="2514600" y="457200"/>
              <a:ext cx="18288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rc5"/>
            <p:cNvSpPr/>
            <p:nvPr/>
          </p:nvSpPr>
          <p:spPr>
            <a:xfrm>
              <a:off x="2539905" y="482505"/>
              <a:ext cx="17781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rc6"/>
            <p:cNvSpPr/>
            <p:nvPr/>
          </p:nvSpPr>
          <p:spPr>
            <a:xfrm>
              <a:off x="2539905" y="482505"/>
              <a:ext cx="17781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tx7"/>
            <p:cNvSpPr/>
            <p:nvPr/>
          </p:nvSpPr>
          <p:spPr>
            <a:xfrm>
              <a:off x="3158455" y="728250"/>
              <a:ext cx="541089" cy="936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ORDERS</a:t>
              </a:r>
            </a:p>
          </p:txBody>
        </p:sp>
        <p:sp>
          <p:nvSpPr>
            <p:cNvPr id="18" name="tx8"/>
            <p:cNvSpPr/>
            <p:nvPr/>
          </p:nvSpPr>
          <p:spPr>
            <a:xfrm>
              <a:off x="3112509" y="1331380"/>
              <a:ext cx="632980" cy="22219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991" b="1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3,500</a:t>
              </a:r>
            </a:p>
          </p:txBody>
        </p:sp>
        <p:sp>
          <p:nvSpPr>
            <p:cNvPr id="19" name="pl9"/>
            <p:cNvSpPr/>
            <p:nvPr/>
          </p:nvSpPr>
          <p:spPr>
            <a:xfrm>
              <a:off x="3073362" y="1757200"/>
              <a:ext cx="711275" cy="0"/>
            </a:xfrm>
            <a:custGeom>
              <a:avLst/>
              <a:gdLst/>
              <a:ahLst/>
              <a:cxnLst/>
              <a:rect l="0" t="0" r="0" b="0"/>
              <a:pathLst>
                <a:path w="711275">
                  <a:moveTo>
                    <a:pt x="0" y="0"/>
                  </a:moveTo>
                  <a:lnTo>
                    <a:pt x="71127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tx10"/>
            <p:cNvSpPr/>
            <p:nvPr/>
          </p:nvSpPr>
          <p:spPr>
            <a:xfrm>
              <a:off x="2862988" y="1888836"/>
              <a:ext cx="1019314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5CB85C">
                      <a:alpha val="100000"/>
                    </a:srgbClr>
                  </a:solidFill>
                  <a:latin typeface="ArialMT"/>
                  <a:cs typeface="ArialMT"/>
                </a:rPr>
                <a:t>WoW ▲ 0.0%</a:t>
              </a:r>
            </a:p>
          </p:txBody>
        </p:sp>
        <p:sp>
          <p:nvSpPr>
            <p:cNvPr id="21" name="tx11"/>
            <p:cNvSpPr/>
            <p:nvPr/>
          </p:nvSpPr>
          <p:spPr>
            <a:xfrm>
              <a:off x="2885497" y="2182996"/>
              <a:ext cx="929276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5CB85C">
                      <a:alpha val="100000"/>
                    </a:srgbClr>
                  </a:solidFill>
                  <a:latin typeface="ArialMT"/>
                  <a:cs typeface="ArialMT"/>
                </a:rPr>
                <a:t>YoY ▲ 0.0%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800600" y="457200"/>
            <a:ext cx="1828800" cy="2011680"/>
            <a:chOff x="4800600" y="457200"/>
            <a:chExt cx="1828800" cy="2011680"/>
          </a:xfrm>
        </p:grpSpPr>
        <p:sp>
          <p:nvSpPr>
            <p:cNvPr id="23" name="rc3"/>
            <p:cNvSpPr/>
            <p:nvPr/>
          </p:nvSpPr>
          <p:spPr>
            <a:xfrm>
              <a:off x="4800600" y="457200"/>
              <a:ext cx="18288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rc4"/>
            <p:cNvSpPr/>
            <p:nvPr/>
          </p:nvSpPr>
          <p:spPr>
            <a:xfrm>
              <a:off x="4800600" y="457200"/>
              <a:ext cx="18288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rc5"/>
            <p:cNvSpPr/>
            <p:nvPr/>
          </p:nvSpPr>
          <p:spPr>
            <a:xfrm>
              <a:off x="4825905" y="482505"/>
              <a:ext cx="17781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6" name="rc6"/>
            <p:cNvSpPr/>
            <p:nvPr/>
          </p:nvSpPr>
          <p:spPr>
            <a:xfrm>
              <a:off x="4825905" y="482505"/>
              <a:ext cx="17781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7" name="tx7"/>
            <p:cNvSpPr/>
            <p:nvPr/>
          </p:nvSpPr>
          <p:spPr>
            <a:xfrm>
              <a:off x="5110581" y="728250"/>
              <a:ext cx="1208837" cy="936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AVG ORDER VALUE</a:t>
              </a:r>
            </a:p>
          </p:txBody>
        </p:sp>
        <p:sp>
          <p:nvSpPr>
            <p:cNvPr id="28" name="tx8"/>
            <p:cNvSpPr/>
            <p:nvPr/>
          </p:nvSpPr>
          <p:spPr>
            <a:xfrm>
              <a:off x="5377513" y="1332615"/>
              <a:ext cx="674972" cy="22095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991" b="1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$1.5K</a:t>
              </a:r>
            </a:p>
          </p:txBody>
        </p:sp>
        <p:sp>
          <p:nvSpPr>
            <p:cNvPr id="29" name="pl9"/>
            <p:cNvSpPr/>
            <p:nvPr/>
          </p:nvSpPr>
          <p:spPr>
            <a:xfrm>
              <a:off x="5359362" y="1757200"/>
              <a:ext cx="711275" cy="0"/>
            </a:xfrm>
            <a:custGeom>
              <a:avLst/>
              <a:gdLst/>
              <a:ahLst/>
              <a:cxnLst/>
              <a:rect l="0" t="0" r="0" b="0"/>
              <a:pathLst>
                <a:path w="711275">
                  <a:moveTo>
                    <a:pt x="0" y="0"/>
                  </a:moveTo>
                  <a:lnTo>
                    <a:pt x="71127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tx10"/>
            <p:cNvSpPr/>
            <p:nvPr/>
          </p:nvSpPr>
          <p:spPr>
            <a:xfrm>
              <a:off x="5126379" y="1888836"/>
              <a:ext cx="1109748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5CB85C">
                      <a:alpha val="100000"/>
                    </a:srgbClr>
                  </a:solidFill>
                  <a:latin typeface="ArialMT"/>
                  <a:cs typeface="ArialMT"/>
                </a:rPr>
                <a:t>WoW ▲ 11.6%</a:t>
              </a:r>
            </a:p>
          </p:txBody>
        </p:sp>
        <p:sp>
          <p:nvSpPr>
            <p:cNvPr id="31" name="tx11"/>
            <p:cNvSpPr/>
            <p:nvPr/>
          </p:nvSpPr>
          <p:spPr>
            <a:xfrm>
              <a:off x="5148889" y="2182996"/>
              <a:ext cx="1019710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5CB85C">
                      <a:alpha val="100000"/>
                    </a:srgbClr>
                  </a:solidFill>
                  <a:latin typeface="ArialMT"/>
                  <a:cs typeface="ArialMT"/>
                </a:rPr>
                <a:t>YoY ▲ 42.7%</a:t>
              </a: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086600" y="457200"/>
            <a:ext cx="1828800" cy="2011680"/>
            <a:chOff x="7086600" y="457200"/>
            <a:chExt cx="1828800" cy="2011680"/>
          </a:xfrm>
        </p:grpSpPr>
        <p:sp>
          <p:nvSpPr>
            <p:cNvPr id="33" name="rc3"/>
            <p:cNvSpPr/>
            <p:nvPr/>
          </p:nvSpPr>
          <p:spPr>
            <a:xfrm>
              <a:off x="7086600" y="457200"/>
              <a:ext cx="18288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rc4"/>
            <p:cNvSpPr/>
            <p:nvPr/>
          </p:nvSpPr>
          <p:spPr>
            <a:xfrm>
              <a:off x="7086600" y="457200"/>
              <a:ext cx="18288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rc5"/>
            <p:cNvSpPr/>
            <p:nvPr/>
          </p:nvSpPr>
          <p:spPr>
            <a:xfrm>
              <a:off x="7111905" y="482505"/>
              <a:ext cx="17781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6" name="rc6"/>
            <p:cNvSpPr/>
            <p:nvPr/>
          </p:nvSpPr>
          <p:spPr>
            <a:xfrm>
              <a:off x="7111905" y="482505"/>
              <a:ext cx="17781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7" name="tx7"/>
            <p:cNvSpPr/>
            <p:nvPr/>
          </p:nvSpPr>
          <p:spPr>
            <a:xfrm>
              <a:off x="7414242" y="728250"/>
              <a:ext cx="1173514" cy="936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ITEMS PER ORDER</a:t>
              </a:r>
            </a:p>
          </p:txBody>
        </p:sp>
        <p:sp>
          <p:nvSpPr>
            <p:cNvPr id="38" name="tx8"/>
            <p:cNvSpPr/>
            <p:nvPr/>
          </p:nvSpPr>
          <p:spPr>
            <a:xfrm>
              <a:off x="7860324" y="1368679"/>
              <a:ext cx="281351" cy="18489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991" b="1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23</a:t>
              </a:r>
            </a:p>
          </p:txBody>
        </p:sp>
        <p:sp>
          <p:nvSpPr>
            <p:cNvPr id="39" name="pl9"/>
            <p:cNvSpPr/>
            <p:nvPr/>
          </p:nvSpPr>
          <p:spPr>
            <a:xfrm>
              <a:off x="7645362" y="1757200"/>
              <a:ext cx="711275" cy="0"/>
            </a:xfrm>
            <a:custGeom>
              <a:avLst/>
              <a:gdLst/>
              <a:ahLst/>
              <a:cxnLst/>
              <a:rect l="0" t="0" r="0" b="0"/>
              <a:pathLst>
                <a:path w="711275">
                  <a:moveTo>
                    <a:pt x="0" y="0"/>
                  </a:moveTo>
                  <a:lnTo>
                    <a:pt x="71127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tx10"/>
            <p:cNvSpPr/>
            <p:nvPr/>
          </p:nvSpPr>
          <p:spPr>
            <a:xfrm>
              <a:off x="7412379" y="1888836"/>
              <a:ext cx="1109748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5CB85C">
                      <a:alpha val="100000"/>
                    </a:srgbClr>
                  </a:solidFill>
                  <a:latin typeface="ArialMT"/>
                  <a:cs typeface="ArialMT"/>
                </a:rPr>
                <a:t>WoW ▲ 11.7%</a:t>
              </a:r>
            </a:p>
          </p:txBody>
        </p:sp>
        <p:sp>
          <p:nvSpPr>
            <p:cNvPr id="41" name="tx11"/>
            <p:cNvSpPr/>
            <p:nvPr/>
          </p:nvSpPr>
          <p:spPr>
            <a:xfrm>
              <a:off x="7434889" y="2182996"/>
              <a:ext cx="1019710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5CB85C">
                      <a:alpha val="100000"/>
                    </a:srgbClr>
                  </a:solidFill>
                  <a:latin typeface="ArialMT"/>
                  <a:cs typeface="ArialMT"/>
                </a:rPr>
                <a:t>YoY ▲ 43.1%</a:t>
              </a: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57200" y="2926080"/>
            <a:ext cx="8229600" cy="3200399"/>
            <a:chOff x="457200" y="2926080"/>
            <a:chExt cx="8229600" cy="3200399"/>
          </a:xfrm>
        </p:grpSpPr>
        <p:sp>
          <p:nvSpPr>
            <p:cNvPr id="43" name="rc3"/>
            <p:cNvSpPr/>
            <p:nvPr/>
          </p:nvSpPr>
          <p:spPr>
            <a:xfrm>
              <a:off x="457200" y="2926080"/>
              <a:ext cx="8229600" cy="32003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4"/>
            <p:cNvSpPr/>
            <p:nvPr/>
          </p:nvSpPr>
          <p:spPr>
            <a:xfrm>
              <a:off x="1312959" y="4268303"/>
              <a:ext cx="7304251" cy="0"/>
            </a:xfrm>
            <a:custGeom>
              <a:avLst/>
              <a:gdLst/>
              <a:ahLst/>
              <a:cxnLst/>
              <a:rect l="0" t="0" r="0" b="0"/>
              <a:pathLst>
                <a:path w="7304251">
                  <a:moveTo>
                    <a:pt x="0" y="0"/>
                  </a:moveTo>
                  <a:lnTo>
                    <a:pt x="7304251" y="0"/>
                  </a:lnTo>
                  <a:lnTo>
                    <a:pt x="7304251" y="0"/>
                  </a:lnTo>
                </a:path>
              </a:pathLst>
            </a:custGeom>
            <a:ln w="6775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l5"/>
            <p:cNvSpPr/>
            <p:nvPr/>
          </p:nvSpPr>
          <p:spPr>
            <a:xfrm>
              <a:off x="1312959" y="3896362"/>
              <a:ext cx="7304251" cy="0"/>
            </a:xfrm>
            <a:custGeom>
              <a:avLst/>
              <a:gdLst/>
              <a:ahLst/>
              <a:cxnLst/>
              <a:rect l="0" t="0" r="0" b="0"/>
              <a:pathLst>
                <a:path w="7304251">
                  <a:moveTo>
                    <a:pt x="0" y="0"/>
                  </a:moveTo>
                  <a:lnTo>
                    <a:pt x="7304251" y="0"/>
                  </a:lnTo>
                  <a:lnTo>
                    <a:pt x="7304251" y="0"/>
                  </a:lnTo>
                </a:path>
              </a:pathLst>
            </a:custGeom>
            <a:ln w="6775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l6"/>
            <p:cNvSpPr/>
            <p:nvPr/>
          </p:nvSpPr>
          <p:spPr>
            <a:xfrm>
              <a:off x="1312959" y="3524421"/>
              <a:ext cx="7304251" cy="0"/>
            </a:xfrm>
            <a:custGeom>
              <a:avLst/>
              <a:gdLst/>
              <a:ahLst/>
              <a:cxnLst/>
              <a:rect l="0" t="0" r="0" b="0"/>
              <a:pathLst>
                <a:path w="7304251">
                  <a:moveTo>
                    <a:pt x="0" y="0"/>
                  </a:moveTo>
                  <a:lnTo>
                    <a:pt x="7304251" y="0"/>
                  </a:lnTo>
                  <a:lnTo>
                    <a:pt x="7304251" y="0"/>
                  </a:lnTo>
                </a:path>
              </a:pathLst>
            </a:custGeom>
            <a:ln w="6775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l7"/>
            <p:cNvSpPr/>
            <p:nvPr/>
          </p:nvSpPr>
          <p:spPr>
            <a:xfrm>
              <a:off x="1312959" y="4454274"/>
              <a:ext cx="7304251" cy="0"/>
            </a:xfrm>
            <a:custGeom>
              <a:avLst/>
              <a:gdLst/>
              <a:ahLst/>
              <a:cxnLst/>
              <a:rect l="0" t="0" r="0" b="0"/>
              <a:pathLst>
                <a:path w="7304251">
                  <a:moveTo>
                    <a:pt x="0" y="0"/>
                  </a:moveTo>
                  <a:lnTo>
                    <a:pt x="7304251" y="0"/>
                  </a:lnTo>
                  <a:lnTo>
                    <a:pt x="7304251" y="0"/>
                  </a:lnTo>
                </a:path>
              </a:pathLst>
            </a:custGeom>
            <a:ln w="13550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l8"/>
            <p:cNvSpPr/>
            <p:nvPr/>
          </p:nvSpPr>
          <p:spPr>
            <a:xfrm>
              <a:off x="1312959" y="4082333"/>
              <a:ext cx="7304251" cy="0"/>
            </a:xfrm>
            <a:custGeom>
              <a:avLst/>
              <a:gdLst/>
              <a:ahLst/>
              <a:cxnLst/>
              <a:rect l="0" t="0" r="0" b="0"/>
              <a:pathLst>
                <a:path w="7304251">
                  <a:moveTo>
                    <a:pt x="0" y="0"/>
                  </a:moveTo>
                  <a:lnTo>
                    <a:pt x="7304251" y="0"/>
                  </a:lnTo>
                  <a:lnTo>
                    <a:pt x="7304251" y="0"/>
                  </a:lnTo>
                </a:path>
              </a:pathLst>
            </a:custGeom>
            <a:ln w="13550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l9"/>
            <p:cNvSpPr/>
            <p:nvPr/>
          </p:nvSpPr>
          <p:spPr>
            <a:xfrm>
              <a:off x="1312959" y="3710391"/>
              <a:ext cx="7304251" cy="0"/>
            </a:xfrm>
            <a:custGeom>
              <a:avLst/>
              <a:gdLst/>
              <a:ahLst/>
              <a:cxnLst/>
              <a:rect l="0" t="0" r="0" b="0"/>
              <a:pathLst>
                <a:path w="7304251">
                  <a:moveTo>
                    <a:pt x="0" y="0"/>
                  </a:moveTo>
                  <a:lnTo>
                    <a:pt x="7304251" y="0"/>
                  </a:lnTo>
                  <a:lnTo>
                    <a:pt x="7304251" y="0"/>
                  </a:lnTo>
                </a:path>
              </a:pathLst>
            </a:custGeom>
            <a:ln w="13550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l10"/>
            <p:cNvSpPr/>
            <p:nvPr/>
          </p:nvSpPr>
          <p:spPr>
            <a:xfrm>
              <a:off x="1312959" y="3338450"/>
              <a:ext cx="7304251" cy="0"/>
            </a:xfrm>
            <a:custGeom>
              <a:avLst/>
              <a:gdLst/>
              <a:ahLst/>
              <a:cxnLst/>
              <a:rect l="0" t="0" r="0" b="0"/>
              <a:pathLst>
                <a:path w="7304251">
                  <a:moveTo>
                    <a:pt x="0" y="0"/>
                  </a:moveTo>
                  <a:lnTo>
                    <a:pt x="7304251" y="0"/>
                  </a:lnTo>
                  <a:lnTo>
                    <a:pt x="7304251" y="0"/>
                  </a:lnTo>
                </a:path>
              </a:pathLst>
            </a:custGeom>
            <a:ln w="13550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rc11"/>
            <p:cNvSpPr/>
            <p:nvPr/>
          </p:nvSpPr>
          <p:spPr>
            <a:xfrm>
              <a:off x="1470120" y="3668702"/>
              <a:ext cx="179612" cy="785571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2" name="rc12"/>
            <p:cNvSpPr/>
            <p:nvPr/>
          </p:nvSpPr>
          <p:spPr>
            <a:xfrm>
              <a:off x="2068829" y="3773811"/>
              <a:ext cx="179612" cy="680463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3" name="rc13"/>
            <p:cNvSpPr/>
            <p:nvPr/>
          </p:nvSpPr>
          <p:spPr>
            <a:xfrm>
              <a:off x="2667538" y="3860333"/>
              <a:ext cx="179612" cy="593940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4" name="rc14"/>
            <p:cNvSpPr/>
            <p:nvPr/>
          </p:nvSpPr>
          <p:spPr>
            <a:xfrm>
              <a:off x="3266247" y="3919987"/>
              <a:ext cx="179612" cy="534286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5" name="rc15"/>
            <p:cNvSpPr/>
            <p:nvPr/>
          </p:nvSpPr>
          <p:spPr>
            <a:xfrm>
              <a:off x="3864957" y="3951143"/>
              <a:ext cx="179612" cy="503131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6" name="rc16"/>
            <p:cNvSpPr/>
            <p:nvPr/>
          </p:nvSpPr>
          <p:spPr>
            <a:xfrm>
              <a:off x="4463666" y="3950392"/>
              <a:ext cx="179612" cy="503881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7" name="rc17"/>
            <p:cNvSpPr/>
            <p:nvPr/>
          </p:nvSpPr>
          <p:spPr>
            <a:xfrm>
              <a:off x="5062375" y="3915806"/>
              <a:ext cx="179612" cy="538468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8" name="rc18"/>
            <p:cNvSpPr/>
            <p:nvPr/>
          </p:nvSpPr>
          <p:spPr>
            <a:xfrm>
              <a:off x="5661084" y="3850076"/>
              <a:ext cx="179612" cy="604198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59" name="rc19"/>
            <p:cNvSpPr/>
            <p:nvPr/>
          </p:nvSpPr>
          <p:spPr>
            <a:xfrm>
              <a:off x="6259793" y="3756032"/>
              <a:ext cx="179612" cy="698242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0" name="rc20"/>
            <p:cNvSpPr/>
            <p:nvPr/>
          </p:nvSpPr>
          <p:spPr>
            <a:xfrm>
              <a:off x="6858502" y="3820637"/>
              <a:ext cx="179612" cy="633636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1" name="rc21"/>
            <p:cNvSpPr/>
            <p:nvPr/>
          </p:nvSpPr>
          <p:spPr>
            <a:xfrm>
              <a:off x="7457211" y="3760215"/>
              <a:ext cx="179612" cy="694058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2" name="rc22"/>
            <p:cNvSpPr/>
            <p:nvPr/>
          </p:nvSpPr>
          <p:spPr>
            <a:xfrm>
              <a:off x="8055921" y="3657635"/>
              <a:ext cx="179612" cy="796639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3" name="rc23"/>
            <p:cNvSpPr/>
            <p:nvPr/>
          </p:nvSpPr>
          <p:spPr>
            <a:xfrm>
              <a:off x="1694636" y="3377877"/>
              <a:ext cx="179612" cy="1076396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4" name="rc24"/>
            <p:cNvSpPr/>
            <p:nvPr/>
          </p:nvSpPr>
          <p:spPr>
            <a:xfrm>
              <a:off x="2293345" y="3486125"/>
              <a:ext cx="179612" cy="968148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5" name="rc25"/>
            <p:cNvSpPr/>
            <p:nvPr/>
          </p:nvSpPr>
          <p:spPr>
            <a:xfrm>
              <a:off x="2892054" y="3575272"/>
              <a:ext cx="179612" cy="879002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6" name="rc26"/>
            <p:cNvSpPr/>
            <p:nvPr/>
          </p:nvSpPr>
          <p:spPr>
            <a:xfrm>
              <a:off x="3490763" y="3638130"/>
              <a:ext cx="179612" cy="816143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7" name="rc27"/>
            <p:cNvSpPr/>
            <p:nvPr/>
          </p:nvSpPr>
          <p:spPr>
            <a:xfrm>
              <a:off x="4089472" y="3672974"/>
              <a:ext cx="179612" cy="781299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8" name="rc28"/>
            <p:cNvSpPr/>
            <p:nvPr/>
          </p:nvSpPr>
          <p:spPr>
            <a:xfrm>
              <a:off x="4688182" y="3676740"/>
              <a:ext cx="179612" cy="777534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69" name="rc29"/>
            <p:cNvSpPr/>
            <p:nvPr/>
          </p:nvSpPr>
          <p:spPr>
            <a:xfrm>
              <a:off x="5286891" y="3645284"/>
              <a:ext cx="179612" cy="808990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0" name="rc30"/>
            <p:cNvSpPr/>
            <p:nvPr/>
          </p:nvSpPr>
          <p:spPr>
            <a:xfrm>
              <a:off x="5885600" y="3583726"/>
              <a:ext cx="179612" cy="870547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1" name="rc31"/>
            <p:cNvSpPr/>
            <p:nvPr/>
          </p:nvSpPr>
          <p:spPr>
            <a:xfrm>
              <a:off x="6484309" y="3493088"/>
              <a:ext cx="179612" cy="961186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2" name="rc32"/>
            <p:cNvSpPr/>
            <p:nvPr/>
          </p:nvSpPr>
          <p:spPr>
            <a:xfrm>
              <a:off x="7083018" y="3583717"/>
              <a:ext cx="179612" cy="870557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3" name="rc33"/>
            <p:cNvSpPr/>
            <p:nvPr/>
          </p:nvSpPr>
          <p:spPr>
            <a:xfrm>
              <a:off x="7681727" y="3566678"/>
              <a:ext cx="179612" cy="887595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4" name="rc34"/>
            <p:cNvSpPr/>
            <p:nvPr/>
          </p:nvSpPr>
          <p:spPr>
            <a:xfrm>
              <a:off x="8280437" y="3583716"/>
              <a:ext cx="179612" cy="870557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5" name="tx35"/>
            <p:cNvSpPr/>
            <p:nvPr/>
          </p:nvSpPr>
          <p:spPr>
            <a:xfrm>
              <a:off x="1126017" y="4395393"/>
              <a:ext cx="124311" cy="988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$0</a:t>
              </a:r>
            </a:p>
          </p:txBody>
        </p:sp>
        <p:sp>
          <p:nvSpPr>
            <p:cNvPr id="76" name="tx36"/>
            <p:cNvSpPr/>
            <p:nvPr/>
          </p:nvSpPr>
          <p:spPr>
            <a:xfrm>
              <a:off x="690983" y="4019140"/>
              <a:ext cx="559345" cy="10319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$2,000,000</a:t>
              </a:r>
            </a:p>
          </p:txBody>
        </p:sp>
        <p:sp>
          <p:nvSpPr>
            <p:cNvPr id="77" name="tx37"/>
            <p:cNvSpPr/>
            <p:nvPr/>
          </p:nvSpPr>
          <p:spPr>
            <a:xfrm>
              <a:off x="690983" y="3647199"/>
              <a:ext cx="559345" cy="10319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$4,000,000</a:t>
              </a:r>
            </a:p>
          </p:txBody>
        </p:sp>
        <p:sp>
          <p:nvSpPr>
            <p:cNvPr id="78" name="tx38"/>
            <p:cNvSpPr/>
            <p:nvPr/>
          </p:nvSpPr>
          <p:spPr>
            <a:xfrm>
              <a:off x="690983" y="3275258"/>
              <a:ext cx="559345" cy="10319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$6,000,000</a:t>
              </a:r>
            </a:p>
          </p:txBody>
        </p:sp>
        <p:sp>
          <p:nvSpPr>
            <p:cNvPr id="79" name="tx39"/>
            <p:cNvSpPr/>
            <p:nvPr/>
          </p:nvSpPr>
          <p:spPr>
            <a:xfrm rot="-2700000">
              <a:off x="1044541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2025-04-21</a:t>
              </a:r>
            </a:p>
          </p:txBody>
        </p:sp>
        <p:sp>
          <p:nvSpPr>
            <p:cNvPr id="80" name="tx40"/>
            <p:cNvSpPr/>
            <p:nvPr/>
          </p:nvSpPr>
          <p:spPr>
            <a:xfrm rot="-2700000">
              <a:off x="1643250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2025-04-28</a:t>
              </a:r>
            </a:p>
          </p:txBody>
        </p:sp>
        <p:sp>
          <p:nvSpPr>
            <p:cNvPr id="81" name="tx41"/>
            <p:cNvSpPr/>
            <p:nvPr/>
          </p:nvSpPr>
          <p:spPr>
            <a:xfrm rot="-2700000">
              <a:off x="2241959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2025-05-05</a:t>
              </a:r>
            </a:p>
          </p:txBody>
        </p:sp>
        <p:sp>
          <p:nvSpPr>
            <p:cNvPr id="82" name="tx42"/>
            <p:cNvSpPr/>
            <p:nvPr/>
          </p:nvSpPr>
          <p:spPr>
            <a:xfrm rot="-2700000">
              <a:off x="2840668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2025-05-12</a:t>
              </a:r>
            </a:p>
          </p:txBody>
        </p:sp>
        <p:sp>
          <p:nvSpPr>
            <p:cNvPr id="83" name="tx43"/>
            <p:cNvSpPr/>
            <p:nvPr/>
          </p:nvSpPr>
          <p:spPr>
            <a:xfrm rot="-2700000">
              <a:off x="3439377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2025-05-19</a:t>
              </a:r>
            </a:p>
          </p:txBody>
        </p:sp>
        <p:sp>
          <p:nvSpPr>
            <p:cNvPr id="84" name="tx44"/>
            <p:cNvSpPr/>
            <p:nvPr/>
          </p:nvSpPr>
          <p:spPr>
            <a:xfrm rot="-2700000">
              <a:off x="4038086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2025-05-26</a:t>
              </a:r>
            </a:p>
          </p:txBody>
        </p:sp>
        <p:sp>
          <p:nvSpPr>
            <p:cNvPr id="85" name="tx45"/>
            <p:cNvSpPr/>
            <p:nvPr/>
          </p:nvSpPr>
          <p:spPr>
            <a:xfrm rot="-2700000">
              <a:off x="4636796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2025-06-02</a:t>
              </a:r>
            </a:p>
          </p:txBody>
        </p:sp>
        <p:sp>
          <p:nvSpPr>
            <p:cNvPr id="86" name="tx46"/>
            <p:cNvSpPr/>
            <p:nvPr/>
          </p:nvSpPr>
          <p:spPr>
            <a:xfrm rot="-2700000">
              <a:off x="5235505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2025-06-09</a:t>
              </a:r>
            </a:p>
          </p:txBody>
        </p:sp>
        <p:sp>
          <p:nvSpPr>
            <p:cNvPr id="87" name="tx47"/>
            <p:cNvSpPr/>
            <p:nvPr/>
          </p:nvSpPr>
          <p:spPr>
            <a:xfrm rot="-2700000">
              <a:off x="5834214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2025-06-16</a:t>
              </a:r>
            </a:p>
          </p:txBody>
        </p:sp>
        <p:sp>
          <p:nvSpPr>
            <p:cNvPr id="88" name="tx48"/>
            <p:cNvSpPr/>
            <p:nvPr/>
          </p:nvSpPr>
          <p:spPr>
            <a:xfrm rot="-2700000">
              <a:off x="6432897" y="4828332"/>
              <a:ext cx="779561" cy="11147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2025-06-23</a:t>
              </a:r>
            </a:p>
          </p:txBody>
        </p:sp>
        <p:sp>
          <p:nvSpPr>
            <p:cNvPr id="89" name="tx49"/>
            <p:cNvSpPr/>
            <p:nvPr/>
          </p:nvSpPr>
          <p:spPr>
            <a:xfrm rot="-2700000">
              <a:off x="7031606" y="4828332"/>
              <a:ext cx="779561" cy="11147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2025-06-30</a:t>
              </a:r>
            </a:p>
          </p:txBody>
        </p:sp>
        <p:sp>
          <p:nvSpPr>
            <p:cNvPr id="90" name="tx50"/>
            <p:cNvSpPr/>
            <p:nvPr/>
          </p:nvSpPr>
          <p:spPr>
            <a:xfrm rot="-2700000">
              <a:off x="7630341" y="4828396"/>
              <a:ext cx="779561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2025-07-07</a:t>
              </a:r>
            </a:p>
          </p:txBody>
        </p:sp>
        <p:sp>
          <p:nvSpPr>
            <p:cNvPr id="91" name="tx51"/>
            <p:cNvSpPr/>
            <p:nvPr/>
          </p:nvSpPr>
          <p:spPr>
            <a:xfrm>
              <a:off x="4786537" y="5254932"/>
              <a:ext cx="357094" cy="1016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Week</a:t>
              </a:r>
            </a:p>
          </p:txBody>
        </p:sp>
        <p:sp>
          <p:nvSpPr>
            <p:cNvPr id="92" name="tx52"/>
            <p:cNvSpPr/>
            <p:nvPr/>
          </p:nvSpPr>
          <p:spPr>
            <a:xfrm rot="-5400000">
              <a:off x="173105" y="3846771"/>
              <a:ext cx="768759" cy="13860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Revenue ($)</a:t>
              </a:r>
            </a:p>
          </p:txBody>
        </p:sp>
        <p:sp>
          <p:nvSpPr>
            <p:cNvPr id="93" name="tx53"/>
            <p:cNvSpPr/>
            <p:nvPr/>
          </p:nvSpPr>
          <p:spPr>
            <a:xfrm>
              <a:off x="4210284" y="5652827"/>
              <a:ext cx="295088" cy="1016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Year</a:t>
              </a:r>
            </a:p>
          </p:txBody>
        </p:sp>
        <p:sp>
          <p:nvSpPr>
            <p:cNvPr id="94" name="rc54"/>
            <p:cNvSpPr/>
            <p:nvPr/>
          </p:nvSpPr>
          <p:spPr>
            <a:xfrm>
              <a:off x="4583962" y="5603736"/>
              <a:ext cx="201456" cy="201456"/>
            </a:xfrm>
            <a:prstGeom prst="rect">
              <a:avLst/>
            </a:prstGeom>
            <a:solidFill>
              <a:srgbClr val="D3D3D3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5" name="rc55"/>
            <p:cNvSpPr/>
            <p:nvPr/>
          </p:nvSpPr>
          <p:spPr>
            <a:xfrm>
              <a:off x="5191218" y="5603736"/>
              <a:ext cx="201456" cy="201456"/>
            </a:xfrm>
            <a:prstGeom prst="rect">
              <a:avLst/>
            </a:prstGeom>
            <a:solidFill>
              <a:srgbClr val="3498DB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6" name="tx56"/>
            <p:cNvSpPr/>
            <p:nvPr/>
          </p:nvSpPr>
          <p:spPr>
            <a:xfrm>
              <a:off x="4864007" y="5662773"/>
              <a:ext cx="248622" cy="8169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2024</a:t>
              </a:r>
            </a:p>
          </p:txBody>
        </p:sp>
        <p:sp>
          <p:nvSpPr>
            <p:cNvPr id="97" name="tx57"/>
            <p:cNvSpPr/>
            <p:nvPr/>
          </p:nvSpPr>
          <p:spPr>
            <a:xfrm>
              <a:off x="5471263" y="5662773"/>
              <a:ext cx="248622" cy="8169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2025</a:t>
              </a:r>
            </a:p>
          </p:txBody>
        </p:sp>
        <p:sp>
          <p:nvSpPr>
            <p:cNvPr id="98" name="tx58"/>
            <p:cNvSpPr/>
            <p:nvPr/>
          </p:nvSpPr>
          <p:spPr>
            <a:xfrm>
              <a:off x="1312959" y="3123022"/>
              <a:ext cx="893043" cy="10204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Last 12 weeks</a:t>
              </a:r>
            </a:p>
          </p:txBody>
        </p:sp>
        <p:sp>
          <p:nvSpPr>
            <p:cNvPr id="99" name="tx59"/>
            <p:cNvSpPr/>
            <p:nvPr/>
          </p:nvSpPr>
          <p:spPr>
            <a:xfrm>
              <a:off x="4355500" y="2979263"/>
              <a:ext cx="1219168" cy="13110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 b="1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YOY Weekly Sales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b="1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rPr>
              <a:t>Product Category Revenue Breakdown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457200" y="1051560"/>
          <a:ext cx="8229600" cy="2169160"/>
        </p:xfrm>
        <a:graphic>
          <a:graphicData uri="http://schemas.openxmlformats.org/drawingml/2006/table">
            <a:tbl>
              <a:tblPr/>
              <a:tblGrid>
                <a:gridCol w="2560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63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Category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Revenue LW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% of Total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WoW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YoY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$1,596,468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32%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8%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28%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$1,579,418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32%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6%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26%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Pants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$714,843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14%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8%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28%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Shirts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$694,414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14%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6%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30%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Accessories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$269,772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6%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10%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32%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Total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1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$4,854,914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2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100%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200" b="1" i="0" u="none" cap="none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200" b="1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457200" y="3474720"/>
            <a:ext cx="8229600" cy="3291840"/>
            <a:chOff x="457200" y="3474720"/>
            <a:chExt cx="8229600" cy="3291840"/>
          </a:xfrm>
        </p:grpSpPr>
        <p:sp>
          <p:nvSpPr>
            <p:cNvPr id="5" name="rc3"/>
            <p:cNvSpPr/>
            <p:nvPr/>
          </p:nvSpPr>
          <p:spPr>
            <a:xfrm>
              <a:off x="457200" y="3474719"/>
              <a:ext cx="8229600" cy="329184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" name="pl4"/>
            <p:cNvSpPr/>
            <p:nvPr/>
          </p:nvSpPr>
          <p:spPr>
            <a:xfrm>
              <a:off x="1039452" y="5111628"/>
              <a:ext cx="7577758" cy="0"/>
            </a:xfrm>
            <a:custGeom>
              <a:avLst/>
              <a:gdLst/>
              <a:ahLst/>
              <a:cxnLst/>
              <a:rect l="0" t="0" r="0" b="0"/>
              <a:pathLst>
                <a:path w="7577758">
                  <a:moveTo>
                    <a:pt x="0" y="0"/>
                  </a:moveTo>
                  <a:lnTo>
                    <a:pt x="7577758" y="0"/>
                  </a:lnTo>
                  <a:lnTo>
                    <a:pt x="7577758" y="0"/>
                  </a:lnTo>
                </a:path>
              </a:pathLst>
            </a:custGeom>
            <a:ln w="6775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5"/>
            <p:cNvSpPr/>
            <p:nvPr/>
          </p:nvSpPr>
          <p:spPr>
            <a:xfrm>
              <a:off x="1039452" y="4776782"/>
              <a:ext cx="7577758" cy="0"/>
            </a:xfrm>
            <a:custGeom>
              <a:avLst/>
              <a:gdLst/>
              <a:ahLst/>
              <a:cxnLst/>
              <a:rect l="0" t="0" r="0" b="0"/>
              <a:pathLst>
                <a:path w="7577758">
                  <a:moveTo>
                    <a:pt x="0" y="0"/>
                  </a:moveTo>
                  <a:lnTo>
                    <a:pt x="7577758" y="0"/>
                  </a:lnTo>
                  <a:lnTo>
                    <a:pt x="7577758" y="0"/>
                  </a:lnTo>
                </a:path>
              </a:pathLst>
            </a:custGeom>
            <a:ln w="6775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6"/>
            <p:cNvSpPr/>
            <p:nvPr/>
          </p:nvSpPr>
          <p:spPr>
            <a:xfrm>
              <a:off x="1039452" y="4441936"/>
              <a:ext cx="7577758" cy="0"/>
            </a:xfrm>
            <a:custGeom>
              <a:avLst/>
              <a:gdLst/>
              <a:ahLst/>
              <a:cxnLst/>
              <a:rect l="0" t="0" r="0" b="0"/>
              <a:pathLst>
                <a:path w="7577758">
                  <a:moveTo>
                    <a:pt x="0" y="0"/>
                  </a:moveTo>
                  <a:lnTo>
                    <a:pt x="7577758" y="0"/>
                  </a:lnTo>
                  <a:lnTo>
                    <a:pt x="7577758" y="0"/>
                  </a:lnTo>
                </a:path>
              </a:pathLst>
            </a:custGeom>
            <a:ln w="6775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7"/>
            <p:cNvSpPr/>
            <p:nvPr/>
          </p:nvSpPr>
          <p:spPr>
            <a:xfrm>
              <a:off x="1039452" y="4107090"/>
              <a:ext cx="7577758" cy="0"/>
            </a:xfrm>
            <a:custGeom>
              <a:avLst/>
              <a:gdLst/>
              <a:ahLst/>
              <a:cxnLst/>
              <a:rect l="0" t="0" r="0" b="0"/>
              <a:pathLst>
                <a:path w="7577758">
                  <a:moveTo>
                    <a:pt x="0" y="0"/>
                  </a:moveTo>
                  <a:lnTo>
                    <a:pt x="7577758" y="0"/>
                  </a:lnTo>
                  <a:lnTo>
                    <a:pt x="7577758" y="0"/>
                  </a:lnTo>
                </a:path>
              </a:pathLst>
            </a:custGeom>
            <a:ln w="6775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8"/>
            <p:cNvSpPr/>
            <p:nvPr/>
          </p:nvSpPr>
          <p:spPr>
            <a:xfrm>
              <a:off x="1039452" y="5279051"/>
              <a:ext cx="7577758" cy="0"/>
            </a:xfrm>
            <a:custGeom>
              <a:avLst/>
              <a:gdLst/>
              <a:ahLst/>
              <a:cxnLst/>
              <a:rect l="0" t="0" r="0" b="0"/>
              <a:pathLst>
                <a:path w="7577758">
                  <a:moveTo>
                    <a:pt x="0" y="0"/>
                  </a:moveTo>
                  <a:lnTo>
                    <a:pt x="7577758" y="0"/>
                  </a:lnTo>
                  <a:lnTo>
                    <a:pt x="7577758" y="0"/>
                  </a:lnTo>
                </a:path>
              </a:pathLst>
            </a:custGeom>
            <a:ln w="13550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9"/>
            <p:cNvSpPr/>
            <p:nvPr/>
          </p:nvSpPr>
          <p:spPr>
            <a:xfrm>
              <a:off x="1039452" y="4944205"/>
              <a:ext cx="7577758" cy="0"/>
            </a:xfrm>
            <a:custGeom>
              <a:avLst/>
              <a:gdLst/>
              <a:ahLst/>
              <a:cxnLst/>
              <a:rect l="0" t="0" r="0" b="0"/>
              <a:pathLst>
                <a:path w="7577758">
                  <a:moveTo>
                    <a:pt x="0" y="0"/>
                  </a:moveTo>
                  <a:lnTo>
                    <a:pt x="7577758" y="0"/>
                  </a:lnTo>
                  <a:lnTo>
                    <a:pt x="7577758" y="0"/>
                  </a:lnTo>
                </a:path>
              </a:pathLst>
            </a:custGeom>
            <a:ln w="13550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0"/>
            <p:cNvSpPr/>
            <p:nvPr/>
          </p:nvSpPr>
          <p:spPr>
            <a:xfrm>
              <a:off x="1039452" y="4609359"/>
              <a:ext cx="7577758" cy="0"/>
            </a:xfrm>
            <a:custGeom>
              <a:avLst/>
              <a:gdLst/>
              <a:ahLst/>
              <a:cxnLst/>
              <a:rect l="0" t="0" r="0" b="0"/>
              <a:pathLst>
                <a:path w="7577758">
                  <a:moveTo>
                    <a:pt x="0" y="0"/>
                  </a:moveTo>
                  <a:lnTo>
                    <a:pt x="7577758" y="0"/>
                  </a:lnTo>
                  <a:lnTo>
                    <a:pt x="7577758" y="0"/>
                  </a:lnTo>
                </a:path>
              </a:pathLst>
            </a:custGeom>
            <a:ln w="13550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1"/>
            <p:cNvSpPr/>
            <p:nvPr/>
          </p:nvSpPr>
          <p:spPr>
            <a:xfrm>
              <a:off x="1039452" y="4274513"/>
              <a:ext cx="7577758" cy="0"/>
            </a:xfrm>
            <a:custGeom>
              <a:avLst/>
              <a:gdLst/>
              <a:ahLst/>
              <a:cxnLst/>
              <a:rect l="0" t="0" r="0" b="0"/>
              <a:pathLst>
                <a:path w="7577758">
                  <a:moveTo>
                    <a:pt x="0" y="0"/>
                  </a:moveTo>
                  <a:lnTo>
                    <a:pt x="7577758" y="0"/>
                  </a:lnTo>
                  <a:lnTo>
                    <a:pt x="7577758" y="0"/>
                  </a:lnTo>
                </a:path>
              </a:pathLst>
            </a:custGeom>
            <a:ln w="13550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2"/>
            <p:cNvSpPr/>
            <p:nvPr/>
          </p:nvSpPr>
          <p:spPr>
            <a:xfrm>
              <a:off x="1039452" y="3939667"/>
              <a:ext cx="7577758" cy="0"/>
            </a:xfrm>
            <a:custGeom>
              <a:avLst/>
              <a:gdLst/>
              <a:ahLst/>
              <a:cxnLst/>
              <a:rect l="0" t="0" r="0" b="0"/>
              <a:pathLst>
                <a:path w="7577758">
                  <a:moveTo>
                    <a:pt x="0" y="0"/>
                  </a:moveTo>
                  <a:lnTo>
                    <a:pt x="7577758" y="0"/>
                  </a:lnTo>
                  <a:lnTo>
                    <a:pt x="7577758" y="0"/>
                  </a:lnTo>
                </a:path>
              </a:pathLst>
            </a:custGeom>
            <a:ln w="13550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g13"/>
            <p:cNvSpPr/>
            <p:nvPr/>
          </p:nvSpPr>
          <p:spPr>
            <a:xfrm>
              <a:off x="1390771" y="3939667"/>
              <a:ext cx="6875120" cy="76784"/>
            </a:xfrm>
            <a:custGeom>
              <a:avLst/>
              <a:gdLst/>
              <a:ahLst/>
              <a:cxnLst/>
              <a:rect l="0" t="0" r="0" b="0"/>
              <a:pathLst>
                <a:path w="6875120" h="76784">
                  <a:moveTo>
                    <a:pt x="0" y="0"/>
                  </a:moveTo>
                  <a:lnTo>
                    <a:pt x="6875" y="0"/>
                  </a:lnTo>
                  <a:lnTo>
                    <a:pt x="618135" y="0"/>
                  </a:lnTo>
                  <a:lnTo>
                    <a:pt x="625010" y="0"/>
                  </a:lnTo>
                  <a:lnTo>
                    <a:pt x="631886" y="0"/>
                  </a:lnTo>
                  <a:lnTo>
                    <a:pt x="1243146" y="0"/>
                  </a:lnTo>
                  <a:lnTo>
                    <a:pt x="1250021" y="0"/>
                  </a:lnTo>
                  <a:lnTo>
                    <a:pt x="1256897" y="0"/>
                  </a:lnTo>
                  <a:lnTo>
                    <a:pt x="1868157" y="0"/>
                  </a:lnTo>
                  <a:lnTo>
                    <a:pt x="1875032" y="0"/>
                  </a:lnTo>
                  <a:lnTo>
                    <a:pt x="1881908" y="0"/>
                  </a:lnTo>
                  <a:lnTo>
                    <a:pt x="2493168" y="0"/>
                  </a:lnTo>
                  <a:lnTo>
                    <a:pt x="2500043" y="0"/>
                  </a:lnTo>
                  <a:lnTo>
                    <a:pt x="2506919" y="0"/>
                  </a:lnTo>
                  <a:lnTo>
                    <a:pt x="3118179" y="0"/>
                  </a:lnTo>
                  <a:lnTo>
                    <a:pt x="3125054" y="0"/>
                  </a:lnTo>
                  <a:lnTo>
                    <a:pt x="3131930" y="0"/>
                  </a:lnTo>
                  <a:lnTo>
                    <a:pt x="3743190" y="0"/>
                  </a:lnTo>
                  <a:lnTo>
                    <a:pt x="3750065" y="0"/>
                  </a:lnTo>
                  <a:lnTo>
                    <a:pt x="3756940" y="0"/>
                  </a:lnTo>
                  <a:lnTo>
                    <a:pt x="4368201" y="0"/>
                  </a:lnTo>
                  <a:lnTo>
                    <a:pt x="4375076" y="0"/>
                  </a:lnTo>
                  <a:lnTo>
                    <a:pt x="4381951" y="0"/>
                  </a:lnTo>
                  <a:lnTo>
                    <a:pt x="4993212" y="0"/>
                  </a:lnTo>
                  <a:lnTo>
                    <a:pt x="5000087" y="0"/>
                  </a:lnTo>
                  <a:lnTo>
                    <a:pt x="5006962" y="0"/>
                  </a:lnTo>
                  <a:lnTo>
                    <a:pt x="5618223" y="0"/>
                  </a:lnTo>
                  <a:lnTo>
                    <a:pt x="5625098" y="0"/>
                  </a:lnTo>
                  <a:lnTo>
                    <a:pt x="5631973" y="0"/>
                  </a:lnTo>
                  <a:lnTo>
                    <a:pt x="6243234" y="0"/>
                  </a:lnTo>
                  <a:lnTo>
                    <a:pt x="6250109" y="0"/>
                  </a:lnTo>
                  <a:lnTo>
                    <a:pt x="6256984" y="0"/>
                  </a:lnTo>
                  <a:lnTo>
                    <a:pt x="6868245" y="0"/>
                  </a:lnTo>
                  <a:lnTo>
                    <a:pt x="6875120" y="0"/>
                  </a:lnTo>
                  <a:lnTo>
                    <a:pt x="6875120" y="74425"/>
                  </a:lnTo>
                  <a:lnTo>
                    <a:pt x="6868245" y="74411"/>
                  </a:lnTo>
                  <a:lnTo>
                    <a:pt x="6256984" y="73176"/>
                  </a:lnTo>
                  <a:lnTo>
                    <a:pt x="6250109" y="73163"/>
                  </a:lnTo>
                  <a:lnTo>
                    <a:pt x="6243234" y="73152"/>
                  </a:lnTo>
                  <a:lnTo>
                    <a:pt x="5631973" y="72187"/>
                  </a:lnTo>
                  <a:lnTo>
                    <a:pt x="5625098" y="72177"/>
                  </a:lnTo>
                  <a:lnTo>
                    <a:pt x="5618223" y="72163"/>
                  </a:lnTo>
                  <a:lnTo>
                    <a:pt x="5006962" y="70919"/>
                  </a:lnTo>
                  <a:lnTo>
                    <a:pt x="5000087" y="70905"/>
                  </a:lnTo>
                  <a:lnTo>
                    <a:pt x="4993212" y="70896"/>
                  </a:lnTo>
                  <a:lnTo>
                    <a:pt x="4381951" y="70050"/>
                  </a:lnTo>
                  <a:lnTo>
                    <a:pt x="4375076" y="70041"/>
                  </a:lnTo>
                  <a:lnTo>
                    <a:pt x="4368201" y="70038"/>
                  </a:lnTo>
                  <a:lnTo>
                    <a:pt x="3756940" y="69820"/>
                  </a:lnTo>
                  <a:lnTo>
                    <a:pt x="3750065" y="69818"/>
                  </a:lnTo>
                  <a:lnTo>
                    <a:pt x="3743190" y="69817"/>
                  </a:lnTo>
                  <a:lnTo>
                    <a:pt x="3131930" y="69761"/>
                  </a:lnTo>
                  <a:lnTo>
                    <a:pt x="3125054" y="69760"/>
                  </a:lnTo>
                  <a:lnTo>
                    <a:pt x="3118179" y="69774"/>
                  </a:lnTo>
                  <a:lnTo>
                    <a:pt x="2506919" y="70985"/>
                  </a:lnTo>
                  <a:lnTo>
                    <a:pt x="2500043" y="70999"/>
                  </a:lnTo>
                  <a:lnTo>
                    <a:pt x="2493168" y="71014"/>
                  </a:lnTo>
                  <a:lnTo>
                    <a:pt x="1881908" y="72353"/>
                  </a:lnTo>
                  <a:lnTo>
                    <a:pt x="1875032" y="72368"/>
                  </a:lnTo>
                  <a:lnTo>
                    <a:pt x="1868157" y="72383"/>
                  </a:lnTo>
                  <a:lnTo>
                    <a:pt x="1256897" y="73702"/>
                  </a:lnTo>
                  <a:lnTo>
                    <a:pt x="1250021" y="73716"/>
                  </a:lnTo>
                  <a:lnTo>
                    <a:pt x="1243146" y="73732"/>
                  </a:lnTo>
                  <a:lnTo>
                    <a:pt x="631886" y="75139"/>
                  </a:lnTo>
                  <a:lnTo>
                    <a:pt x="625010" y="75155"/>
                  </a:lnTo>
                  <a:lnTo>
                    <a:pt x="618135" y="75173"/>
                  </a:lnTo>
                  <a:lnTo>
                    <a:pt x="6875" y="76766"/>
                  </a:lnTo>
                  <a:lnTo>
                    <a:pt x="0" y="76784"/>
                  </a:lnTo>
                  <a:close/>
                </a:path>
              </a:pathLst>
            </a:custGeom>
            <a:solidFill>
              <a:srgbClr val="440154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6" name="pl14"/>
            <p:cNvSpPr/>
            <p:nvPr/>
          </p:nvSpPr>
          <p:spPr>
            <a:xfrm>
              <a:off x="1390771" y="3939667"/>
              <a:ext cx="6875120" cy="0"/>
            </a:xfrm>
            <a:custGeom>
              <a:avLst/>
              <a:gdLst/>
              <a:ahLst/>
              <a:cxnLst/>
              <a:rect l="0" t="0" r="0" b="0"/>
              <a:pathLst>
                <a:path w="6875120">
                  <a:moveTo>
                    <a:pt x="0" y="0"/>
                  </a:moveTo>
                  <a:lnTo>
                    <a:pt x="6875" y="0"/>
                  </a:lnTo>
                  <a:lnTo>
                    <a:pt x="618135" y="0"/>
                  </a:lnTo>
                  <a:lnTo>
                    <a:pt x="625010" y="0"/>
                  </a:lnTo>
                  <a:lnTo>
                    <a:pt x="631886" y="0"/>
                  </a:lnTo>
                  <a:lnTo>
                    <a:pt x="1243146" y="0"/>
                  </a:lnTo>
                  <a:lnTo>
                    <a:pt x="1250021" y="0"/>
                  </a:lnTo>
                  <a:lnTo>
                    <a:pt x="1256897" y="0"/>
                  </a:lnTo>
                  <a:lnTo>
                    <a:pt x="1868157" y="0"/>
                  </a:lnTo>
                  <a:lnTo>
                    <a:pt x="1875032" y="0"/>
                  </a:lnTo>
                  <a:lnTo>
                    <a:pt x="1881908" y="0"/>
                  </a:lnTo>
                  <a:lnTo>
                    <a:pt x="2493168" y="0"/>
                  </a:lnTo>
                  <a:lnTo>
                    <a:pt x="2500043" y="0"/>
                  </a:lnTo>
                  <a:lnTo>
                    <a:pt x="2506919" y="0"/>
                  </a:lnTo>
                  <a:lnTo>
                    <a:pt x="3118179" y="0"/>
                  </a:lnTo>
                  <a:lnTo>
                    <a:pt x="3125054" y="0"/>
                  </a:lnTo>
                  <a:lnTo>
                    <a:pt x="3131930" y="0"/>
                  </a:lnTo>
                  <a:lnTo>
                    <a:pt x="3743190" y="0"/>
                  </a:lnTo>
                  <a:lnTo>
                    <a:pt x="3750065" y="0"/>
                  </a:lnTo>
                  <a:lnTo>
                    <a:pt x="3756940" y="0"/>
                  </a:lnTo>
                  <a:lnTo>
                    <a:pt x="4368201" y="0"/>
                  </a:lnTo>
                  <a:lnTo>
                    <a:pt x="4375076" y="0"/>
                  </a:lnTo>
                  <a:lnTo>
                    <a:pt x="4381951" y="0"/>
                  </a:lnTo>
                  <a:lnTo>
                    <a:pt x="4993212" y="0"/>
                  </a:lnTo>
                  <a:lnTo>
                    <a:pt x="5000087" y="0"/>
                  </a:lnTo>
                  <a:lnTo>
                    <a:pt x="5006962" y="0"/>
                  </a:lnTo>
                  <a:lnTo>
                    <a:pt x="5618223" y="0"/>
                  </a:lnTo>
                  <a:lnTo>
                    <a:pt x="5625098" y="0"/>
                  </a:lnTo>
                  <a:lnTo>
                    <a:pt x="5631973" y="0"/>
                  </a:lnTo>
                  <a:lnTo>
                    <a:pt x="6243234" y="0"/>
                  </a:lnTo>
                  <a:lnTo>
                    <a:pt x="6250109" y="0"/>
                  </a:lnTo>
                  <a:lnTo>
                    <a:pt x="6256984" y="0"/>
                  </a:lnTo>
                  <a:lnTo>
                    <a:pt x="6868245" y="0"/>
                  </a:lnTo>
                  <a:lnTo>
                    <a:pt x="6875120" y="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17" name="pg15"/>
            <p:cNvSpPr/>
            <p:nvPr/>
          </p:nvSpPr>
          <p:spPr>
            <a:xfrm>
              <a:off x="1390771" y="4009427"/>
              <a:ext cx="6875120" cy="199286"/>
            </a:xfrm>
            <a:custGeom>
              <a:avLst/>
              <a:gdLst/>
              <a:ahLst/>
              <a:cxnLst/>
              <a:rect l="0" t="0" r="0" b="0"/>
              <a:pathLst>
                <a:path w="6875120" h="199286">
                  <a:moveTo>
                    <a:pt x="0" y="7023"/>
                  </a:moveTo>
                  <a:lnTo>
                    <a:pt x="6875" y="7005"/>
                  </a:lnTo>
                  <a:lnTo>
                    <a:pt x="618135" y="5412"/>
                  </a:lnTo>
                  <a:lnTo>
                    <a:pt x="625010" y="5394"/>
                  </a:lnTo>
                  <a:lnTo>
                    <a:pt x="631886" y="5378"/>
                  </a:lnTo>
                  <a:lnTo>
                    <a:pt x="1243146" y="3971"/>
                  </a:lnTo>
                  <a:lnTo>
                    <a:pt x="1250021" y="3956"/>
                  </a:lnTo>
                  <a:lnTo>
                    <a:pt x="1256897" y="3941"/>
                  </a:lnTo>
                  <a:lnTo>
                    <a:pt x="1868157" y="2622"/>
                  </a:lnTo>
                  <a:lnTo>
                    <a:pt x="1875032" y="2608"/>
                  </a:lnTo>
                  <a:lnTo>
                    <a:pt x="1881908" y="2593"/>
                  </a:lnTo>
                  <a:lnTo>
                    <a:pt x="2493168" y="1253"/>
                  </a:lnTo>
                  <a:lnTo>
                    <a:pt x="2500043" y="1238"/>
                  </a:lnTo>
                  <a:lnTo>
                    <a:pt x="2506919" y="1224"/>
                  </a:lnTo>
                  <a:lnTo>
                    <a:pt x="3118179" y="13"/>
                  </a:lnTo>
                  <a:lnTo>
                    <a:pt x="3125054" y="0"/>
                  </a:lnTo>
                  <a:lnTo>
                    <a:pt x="3131930" y="0"/>
                  </a:lnTo>
                  <a:lnTo>
                    <a:pt x="3743190" y="56"/>
                  </a:lnTo>
                  <a:lnTo>
                    <a:pt x="3750065" y="57"/>
                  </a:lnTo>
                  <a:lnTo>
                    <a:pt x="3756940" y="59"/>
                  </a:lnTo>
                  <a:lnTo>
                    <a:pt x="4368201" y="277"/>
                  </a:lnTo>
                  <a:lnTo>
                    <a:pt x="4375076" y="280"/>
                  </a:lnTo>
                  <a:lnTo>
                    <a:pt x="4381951" y="289"/>
                  </a:lnTo>
                  <a:lnTo>
                    <a:pt x="4993212" y="1135"/>
                  </a:lnTo>
                  <a:lnTo>
                    <a:pt x="5000087" y="1144"/>
                  </a:lnTo>
                  <a:lnTo>
                    <a:pt x="5006962" y="1158"/>
                  </a:lnTo>
                  <a:lnTo>
                    <a:pt x="5618223" y="2402"/>
                  </a:lnTo>
                  <a:lnTo>
                    <a:pt x="5625098" y="2416"/>
                  </a:lnTo>
                  <a:lnTo>
                    <a:pt x="5631973" y="2427"/>
                  </a:lnTo>
                  <a:lnTo>
                    <a:pt x="6243234" y="3391"/>
                  </a:lnTo>
                  <a:lnTo>
                    <a:pt x="6250109" y="3402"/>
                  </a:lnTo>
                  <a:lnTo>
                    <a:pt x="6256984" y="3416"/>
                  </a:lnTo>
                  <a:lnTo>
                    <a:pt x="6868245" y="4650"/>
                  </a:lnTo>
                  <a:lnTo>
                    <a:pt x="6875120" y="4664"/>
                  </a:lnTo>
                  <a:lnTo>
                    <a:pt x="6875120" y="196240"/>
                  </a:lnTo>
                  <a:lnTo>
                    <a:pt x="6868245" y="196239"/>
                  </a:lnTo>
                  <a:lnTo>
                    <a:pt x="6256984" y="196120"/>
                  </a:lnTo>
                  <a:lnTo>
                    <a:pt x="6250109" y="196118"/>
                  </a:lnTo>
                  <a:lnTo>
                    <a:pt x="6243234" y="196131"/>
                  </a:lnTo>
                  <a:lnTo>
                    <a:pt x="5631973" y="197230"/>
                  </a:lnTo>
                  <a:lnTo>
                    <a:pt x="5625098" y="197242"/>
                  </a:lnTo>
                  <a:lnTo>
                    <a:pt x="5618223" y="197251"/>
                  </a:lnTo>
                  <a:lnTo>
                    <a:pt x="5006962" y="198050"/>
                  </a:lnTo>
                  <a:lnTo>
                    <a:pt x="5000087" y="198059"/>
                  </a:lnTo>
                  <a:lnTo>
                    <a:pt x="4993212" y="198064"/>
                  </a:lnTo>
                  <a:lnTo>
                    <a:pt x="4381951" y="198532"/>
                  </a:lnTo>
                  <a:lnTo>
                    <a:pt x="4375076" y="198537"/>
                  </a:lnTo>
                  <a:lnTo>
                    <a:pt x="4368201" y="198543"/>
                  </a:lnTo>
                  <a:lnTo>
                    <a:pt x="3756940" y="199043"/>
                  </a:lnTo>
                  <a:lnTo>
                    <a:pt x="3750065" y="199049"/>
                  </a:lnTo>
                  <a:lnTo>
                    <a:pt x="3743190" y="199045"/>
                  </a:lnTo>
                  <a:lnTo>
                    <a:pt x="3131930" y="198649"/>
                  </a:lnTo>
                  <a:lnTo>
                    <a:pt x="3125054" y="198644"/>
                  </a:lnTo>
                  <a:lnTo>
                    <a:pt x="3118179" y="198651"/>
                  </a:lnTo>
                  <a:lnTo>
                    <a:pt x="2506919" y="199279"/>
                  </a:lnTo>
                  <a:lnTo>
                    <a:pt x="2500043" y="199286"/>
                  </a:lnTo>
                  <a:lnTo>
                    <a:pt x="2493168" y="199275"/>
                  </a:lnTo>
                  <a:lnTo>
                    <a:pt x="1881908" y="198303"/>
                  </a:lnTo>
                  <a:lnTo>
                    <a:pt x="1875032" y="198292"/>
                  </a:lnTo>
                  <a:lnTo>
                    <a:pt x="1868157" y="198284"/>
                  </a:lnTo>
                  <a:lnTo>
                    <a:pt x="1256897" y="197614"/>
                  </a:lnTo>
                  <a:lnTo>
                    <a:pt x="1250021" y="197607"/>
                  </a:lnTo>
                  <a:lnTo>
                    <a:pt x="1243146" y="197603"/>
                  </a:lnTo>
                  <a:lnTo>
                    <a:pt x="631886" y="197262"/>
                  </a:lnTo>
                  <a:lnTo>
                    <a:pt x="625010" y="197258"/>
                  </a:lnTo>
                  <a:lnTo>
                    <a:pt x="618135" y="197245"/>
                  </a:lnTo>
                  <a:lnTo>
                    <a:pt x="6875" y="196054"/>
                  </a:lnTo>
                  <a:lnTo>
                    <a:pt x="0" y="196040"/>
                  </a:lnTo>
                  <a:close/>
                </a:path>
              </a:pathLst>
            </a:custGeom>
            <a:solidFill>
              <a:srgbClr val="3B528B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pl16"/>
            <p:cNvSpPr/>
            <p:nvPr/>
          </p:nvSpPr>
          <p:spPr>
            <a:xfrm>
              <a:off x="1390771" y="4009427"/>
              <a:ext cx="6875120" cy="7023"/>
            </a:xfrm>
            <a:custGeom>
              <a:avLst/>
              <a:gdLst/>
              <a:ahLst/>
              <a:cxnLst/>
              <a:rect l="0" t="0" r="0" b="0"/>
              <a:pathLst>
                <a:path w="6875120" h="7023">
                  <a:moveTo>
                    <a:pt x="0" y="7023"/>
                  </a:moveTo>
                  <a:lnTo>
                    <a:pt x="6875" y="7005"/>
                  </a:lnTo>
                  <a:lnTo>
                    <a:pt x="618135" y="5412"/>
                  </a:lnTo>
                  <a:lnTo>
                    <a:pt x="625010" y="5394"/>
                  </a:lnTo>
                  <a:lnTo>
                    <a:pt x="631886" y="5378"/>
                  </a:lnTo>
                  <a:lnTo>
                    <a:pt x="1243146" y="3971"/>
                  </a:lnTo>
                  <a:lnTo>
                    <a:pt x="1250021" y="3956"/>
                  </a:lnTo>
                  <a:lnTo>
                    <a:pt x="1256897" y="3941"/>
                  </a:lnTo>
                  <a:lnTo>
                    <a:pt x="1868157" y="2622"/>
                  </a:lnTo>
                  <a:lnTo>
                    <a:pt x="1875032" y="2608"/>
                  </a:lnTo>
                  <a:lnTo>
                    <a:pt x="1881908" y="2593"/>
                  </a:lnTo>
                  <a:lnTo>
                    <a:pt x="2493168" y="1253"/>
                  </a:lnTo>
                  <a:lnTo>
                    <a:pt x="2500043" y="1238"/>
                  </a:lnTo>
                  <a:lnTo>
                    <a:pt x="2506919" y="1224"/>
                  </a:lnTo>
                  <a:lnTo>
                    <a:pt x="3118179" y="13"/>
                  </a:lnTo>
                  <a:lnTo>
                    <a:pt x="3125054" y="0"/>
                  </a:lnTo>
                  <a:lnTo>
                    <a:pt x="3131930" y="0"/>
                  </a:lnTo>
                  <a:lnTo>
                    <a:pt x="3743190" y="56"/>
                  </a:lnTo>
                  <a:lnTo>
                    <a:pt x="3750065" y="57"/>
                  </a:lnTo>
                  <a:lnTo>
                    <a:pt x="3756940" y="59"/>
                  </a:lnTo>
                  <a:lnTo>
                    <a:pt x="4368201" y="277"/>
                  </a:lnTo>
                  <a:lnTo>
                    <a:pt x="4375076" y="280"/>
                  </a:lnTo>
                  <a:lnTo>
                    <a:pt x="4381951" y="289"/>
                  </a:lnTo>
                  <a:lnTo>
                    <a:pt x="4993212" y="1135"/>
                  </a:lnTo>
                  <a:lnTo>
                    <a:pt x="5000087" y="1144"/>
                  </a:lnTo>
                  <a:lnTo>
                    <a:pt x="5006962" y="1158"/>
                  </a:lnTo>
                  <a:lnTo>
                    <a:pt x="5618223" y="2402"/>
                  </a:lnTo>
                  <a:lnTo>
                    <a:pt x="5625098" y="2416"/>
                  </a:lnTo>
                  <a:lnTo>
                    <a:pt x="5631973" y="2427"/>
                  </a:lnTo>
                  <a:lnTo>
                    <a:pt x="6243234" y="3391"/>
                  </a:lnTo>
                  <a:lnTo>
                    <a:pt x="6250109" y="3402"/>
                  </a:lnTo>
                  <a:lnTo>
                    <a:pt x="6256984" y="3416"/>
                  </a:lnTo>
                  <a:lnTo>
                    <a:pt x="6868245" y="4650"/>
                  </a:lnTo>
                  <a:lnTo>
                    <a:pt x="6875120" y="4664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19" name="pg17"/>
            <p:cNvSpPr/>
            <p:nvPr/>
          </p:nvSpPr>
          <p:spPr>
            <a:xfrm>
              <a:off x="1390771" y="4205468"/>
              <a:ext cx="6875120" cy="199979"/>
            </a:xfrm>
            <a:custGeom>
              <a:avLst/>
              <a:gdLst/>
              <a:ahLst/>
              <a:cxnLst/>
              <a:rect l="0" t="0" r="0" b="0"/>
              <a:pathLst>
                <a:path w="6875120" h="199979">
                  <a:moveTo>
                    <a:pt x="0" y="0"/>
                  </a:moveTo>
                  <a:lnTo>
                    <a:pt x="6875" y="13"/>
                  </a:lnTo>
                  <a:lnTo>
                    <a:pt x="618135" y="1204"/>
                  </a:lnTo>
                  <a:lnTo>
                    <a:pt x="625010" y="1217"/>
                  </a:lnTo>
                  <a:lnTo>
                    <a:pt x="631886" y="1221"/>
                  </a:lnTo>
                  <a:lnTo>
                    <a:pt x="1243146" y="1562"/>
                  </a:lnTo>
                  <a:lnTo>
                    <a:pt x="1250021" y="1566"/>
                  </a:lnTo>
                  <a:lnTo>
                    <a:pt x="1256897" y="1574"/>
                  </a:lnTo>
                  <a:lnTo>
                    <a:pt x="1868157" y="2244"/>
                  </a:lnTo>
                  <a:lnTo>
                    <a:pt x="1875032" y="2251"/>
                  </a:lnTo>
                  <a:lnTo>
                    <a:pt x="1881908" y="2262"/>
                  </a:lnTo>
                  <a:lnTo>
                    <a:pt x="2493168" y="3234"/>
                  </a:lnTo>
                  <a:lnTo>
                    <a:pt x="2500043" y="3245"/>
                  </a:lnTo>
                  <a:lnTo>
                    <a:pt x="2506919" y="3238"/>
                  </a:lnTo>
                  <a:lnTo>
                    <a:pt x="3118179" y="2611"/>
                  </a:lnTo>
                  <a:lnTo>
                    <a:pt x="3125054" y="2603"/>
                  </a:lnTo>
                  <a:lnTo>
                    <a:pt x="3131930" y="2608"/>
                  </a:lnTo>
                  <a:lnTo>
                    <a:pt x="3743190" y="3004"/>
                  </a:lnTo>
                  <a:lnTo>
                    <a:pt x="3750065" y="3008"/>
                  </a:lnTo>
                  <a:lnTo>
                    <a:pt x="3756940" y="3003"/>
                  </a:lnTo>
                  <a:lnTo>
                    <a:pt x="4368201" y="2502"/>
                  </a:lnTo>
                  <a:lnTo>
                    <a:pt x="4375076" y="2497"/>
                  </a:lnTo>
                  <a:lnTo>
                    <a:pt x="4381951" y="2491"/>
                  </a:lnTo>
                  <a:lnTo>
                    <a:pt x="4993212" y="2023"/>
                  </a:lnTo>
                  <a:lnTo>
                    <a:pt x="5000087" y="2018"/>
                  </a:lnTo>
                  <a:lnTo>
                    <a:pt x="5006962" y="2009"/>
                  </a:lnTo>
                  <a:lnTo>
                    <a:pt x="5618223" y="1210"/>
                  </a:lnTo>
                  <a:lnTo>
                    <a:pt x="5625098" y="1201"/>
                  </a:lnTo>
                  <a:lnTo>
                    <a:pt x="5631973" y="1189"/>
                  </a:lnTo>
                  <a:lnTo>
                    <a:pt x="6243234" y="90"/>
                  </a:lnTo>
                  <a:lnTo>
                    <a:pt x="6250109" y="78"/>
                  </a:lnTo>
                  <a:lnTo>
                    <a:pt x="6256984" y="79"/>
                  </a:lnTo>
                  <a:lnTo>
                    <a:pt x="6868245" y="198"/>
                  </a:lnTo>
                  <a:lnTo>
                    <a:pt x="6875120" y="200"/>
                  </a:lnTo>
                  <a:lnTo>
                    <a:pt x="6875120" y="197412"/>
                  </a:lnTo>
                  <a:lnTo>
                    <a:pt x="6868245" y="197405"/>
                  </a:lnTo>
                  <a:lnTo>
                    <a:pt x="6256984" y="196753"/>
                  </a:lnTo>
                  <a:lnTo>
                    <a:pt x="6250109" y="196746"/>
                  </a:lnTo>
                  <a:lnTo>
                    <a:pt x="6243234" y="196754"/>
                  </a:lnTo>
                  <a:lnTo>
                    <a:pt x="5631973" y="197512"/>
                  </a:lnTo>
                  <a:lnTo>
                    <a:pt x="5625098" y="197521"/>
                  </a:lnTo>
                  <a:lnTo>
                    <a:pt x="5618223" y="197534"/>
                  </a:lnTo>
                  <a:lnTo>
                    <a:pt x="5006962" y="198693"/>
                  </a:lnTo>
                  <a:lnTo>
                    <a:pt x="5000087" y="198706"/>
                  </a:lnTo>
                  <a:lnTo>
                    <a:pt x="4993212" y="198702"/>
                  </a:lnTo>
                  <a:lnTo>
                    <a:pt x="4381951" y="198316"/>
                  </a:lnTo>
                  <a:lnTo>
                    <a:pt x="4375076" y="198311"/>
                  </a:lnTo>
                  <a:lnTo>
                    <a:pt x="4368201" y="198319"/>
                  </a:lnTo>
                  <a:lnTo>
                    <a:pt x="3756940" y="199023"/>
                  </a:lnTo>
                  <a:lnTo>
                    <a:pt x="3750065" y="199031"/>
                  </a:lnTo>
                  <a:lnTo>
                    <a:pt x="3743190" y="199029"/>
                  </a:lnTo>
                  <a:lnTo>
                    <a:pt x="3131930" y="198838"/>
                  </a:lnTo>
                  <a:lnTo>
                    <a:pt x="3125054" y="198836"/>
                  </a:lnTo>
                  <a:lnTo>
                    <a:pt x="3118179" y="198839"/>
                  </a:lnTo>
                  <a:lnTo>
                    <a:pt x="2506919" y="199165"/>
                  </a:lnTo>
                  <a:lnTo>
                    <a:pt x="2500043" y="199169"/>
                  </a:lnTo>
                  <a:lnTo>
                    <a:pt x="2493168" y="199172"/>
                  </a:lnTo>
                  <a:lnTo>
                    <a:pt x="1881908" y="199449"/>
                  </a:lnTo>
                  <a:lnTo>
                    <a:pt x="1875032" y="199452"/>
                  </a:lnTo>
                  <a:lnTo>
                    <a:pt x="1868157" y="199457"/>
                  </a:lnTo>
                  <a:lnTo>
                    <a:pt x="1256897" y="199834"/>
                  </a:lnTo>
                  <a:lnTo>
                    <a:pt x="1250021" y="199838"/>
                  </a:lnTo>
                  <a:lnTo>
                    <a:pt x="1243146" y="199837"/>
                  </a:lnTo>
                  <a:lnTo>
                    <a:pt x="631886" y="199766"/>
                  </a:lnTo>
                  <a:lnTo>
                    <a:pt x="625010" y="199765"/>
                  </a:lnTo>
                  <a:lnTo>
                    <a:pt x="618135" y="199767"/>
                  </a:lnTo>
                  <a:lnTo>
                    <a:pt x="6875" y="199977"/>
                  </a:lnTo>
                  <a:lnTo>
                    <a:pt x="0" y="199979"/>
                  </a:lnTo>
                  <a:close/>
                </a:path>
              </a:pathLst>
            </a:custGeom>
            <a:solidFill>
              <a:srgbClr val="21908C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pl18"/>
            <p:cNvSpPr/>
            <p:nvPr/>
          </p:nvSpPr>
          <p:spPr>
            <a:xfrm>
              <a:off x="1390771" y="4205468"/>
              <a:ext cx="6875120" cy="3245"/>
            </a:xfrm>
            <a:custGeom>
              <a:avLst/>
              <a:gdLst/>
              <a:ahLst/>
              <a:cxnLst/>
              <a:rect l="0" t="0" r="0" b="0"/>
              <a:pathLst>
                <a:path w="6875120" h="3245">
                  <a:moveTo>
                    <a:pt x="0" y="0"/>
                  </a:moveTo>
                  <a:lnTo>
                    <a:pt x="6875" y="13"/>
                  </a:lnTo>
                  <a:lnTo>
                    <a:pt x="618135" y="1204"/>
                  </a:lnTo>
                  <a:lnTo>
                    <a:pt x="625010" y="1217"/>
                  </a:lnTo>
                  <a:lnTo>
                    <a:pt x="631886" y="1221"/>
                  </a:lnTo>
                  <a:lnTo>
                    <a:pt x="1243146" y="1562"/>
                  </a:lnTo>
                  <a:lnTo>
                    <a:pt x="1250021" y="1566"/>
                  </a:lnTo>
                  <a:lnTo>
                    <a:pt x="1256897" y="1574"/>
                  </a:lnTo>
                  <a:lnTo>
                    <a:pt x="1868157" y="2244"/>
                  </a:lnTo>
                  <a:lnTo>
                    <a:pt x="1875032" y="2251"/>
                  </a:lnTo>
                  <a:lnTo>
                    <a:pt x="1881908" y="2262"/>
                  </a:lnTo>
                  <a:lnTo>
                    <a:pt x="2493168" y="3234"/>
                  </a:lnTo>
                  <a:lnTo>
                    <a:pt x="2500043" y="3245"/>
                  </a:lnTo>
                  <a:lnTo>
                    <a:pt x="2506919" y="3238"/>
                  </a:lnTo>
                  <a:lnTo>
                    <a:pt x="3118179" y="2611"/>
                  </a:lnTo>
                  <a:lnTo>
                    <a:pt x="3125054" y="2603"/>
                  </a:lnTo>
                  <a:lnTo>
                    <a:pt x="3131930" y="2608"/>
                  </a:lnTo>
                  <a:lnTo>
                    <a:pt x="3743190" y="3004"/>
                  </a:lnTo>
                  <a:lnTo>
                    <a:pt x="3750065" y="3008"/>
                  </a:lnTo>
                  <a:lnTo>
                    <a:pt x="3756940" y="3003"/>
                  </a:lnTo>
                  <a:lnTo>
                    <a:pt x="4368201" y="2502"/>
                  </a:lnTo>
                  <a:lnTo>
                    <a:pt x="4375076" y="2497"/>
                  </a:lnTo>
                  <a:lnTo>
                    <a:pt x="4381951" y="2491"/>
                  </a:lnTo>
                  <a:lnTo>
                    <a:pt x="4993212" y="2023"/>
                  </a:lnTo>
                  <a:lnTo>
                    <a:pt x="5000087" y="2018"/>
                  </a:lnTo>
                  <a:lnTo>
                    <a:pt x="5006962" y="2009"/>
                  </a:lnTo>
                  <a:lnTo>
                    <a:pt x="5618223" y="1210"/>
                  </a:lnTo>
                  <a:lnTo>
                    <a:pt x="5625098" y="1201"/>
                  </a:lnTo>
                  <a:lnTo>
                    <a:pt x="5631973" y="1189"/>
                  </a:lnTo>
                  <a:lnTo>
                    <a:pt x="6243234" y="90"/>
                  </a:lnTo>
                  <a:lnTo>
                    <a:pt x="6250109" y="78"/>
                  </a:lnTo>
                  <a:lnTo>
                    <a:pt x="6256984" y="79"/>
                  </a:lnTo>
                  <a:lnTo>
                    <a:pt x="6868245" y="198"/>
                  </a:lnTo>
                  <a:lnTo>
                    <a:pt x="6875120" y="200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21" name="pg19"/>
            <p:cNvSpPr/>
            <p:nvPr/>
          </p:nvSpPr>
          <p:spPr>
            <a:xfrm>
              <a:off x="1390771" y="4402214"/>
              <a:ext cx="6875120" cy="452541"/>
            </a:xfrm>
            <a:custGeom>
              <a:avLst/>
              <a:gdLst/>
              <a:ahLst/>
              <a:cxnLst/>
              <a:rect l="0" t="0" r="0" b="0"/>
              <a:pathLst>
                <a:path w="6875120" h="452541">
                  <a:moveTo>
                    <a:pt x="0" y="3233"/>
                  </a:moveTo>
                  <a:lnTo>
                    <a:pt x="6875" y="3230"/>
                  </a:lnTo>
                  <a:lnTo>
                    <a:pt x="618135" y="3021"/>
                  </a:lnTo>
                  <a:lnTo>
                    <a:pt x="625010" y="3019"/>
                  </a:lnTo>
                  <a:lnTo>
                    <a:pt x="631886" y="3019"/>
                  </a:lnTo>
                  <a:lnTo>
                    <a:pt x="1243146" y="3091"/>
                  </a:lnTo>
                  <a:lnTo>
                    <a:pt x="1250021" y="3092"/>
                  </a:lnTo>
                  <a:lnTo>
                    <a:pt x="1256897" y="3088"/>
                  </a:lnTo>
                  <a:lnTo>
                    <a:pt x="1868157" y="2710"/>
                  </a:lnTo>
                  <a:lnTo>
                    <a:pt x="1875032" y="2706"/>
                  </a:lnTo>
                  <a:lnTo>
                    <a:pt x="1881908" y="2703"/>
                  </a:lnTo>
                  <a:lnTo>
                    <a:pt x="2493168" y="2426"/>
                  </a:lnTo>
                  <a:lnTo>
                    <a:pt x="2500043" y="2422"/>
                  </a:lnTo>
                  <a:lnTo>
                    <a:pt x="2506919" y="2419"/>
                  </a:lnTo>
                  <a:lnTo>
                    <a:pt x="3118179" y="2093"/>
                  </a:lnTo>
                  <a:lnTo>
                    <a:pt x="3125054" y="2089"/>
                  </a:lnTo>
                  <a:lnTo>
                    <a:pt x="3131930" y="2091"/>
                  </a:lnTo>
                  <a:lnTo>
                    <a:pt x="3743190" y="2283"/>
                  </a:lnTo>
                  <a:lnTo>
                    <a:pt x="3750065" y="2285"/>
                  </a:lnTo>
                  <a:lnTo>
                    <a:pt x="3756940" y="2277"/>
                  </a:lnTo>
                  <a:lnTo>
                    <a:pt x="4368201" y="1573"/>
                  </a:lnTo>
                  <a:lnTo>
                    <a:pt x="4375076" y="1565"/>
                  </a:lnTo>
                  <a:lnTo>
                    <a:pt x="4381951" y="1570"/>
                  </a:lnTo>
                  <a:lnTo>
                    <a:pt x="4993212" y="1956"/>
                  </a:lnTo>
                  <a:lnTo>
                    <a:pt x="5000087" y="1960"/>
                  </a:lnTo>
                  <a:lnTo>
                    <a:pt x="5006962" y="1947"/>
                  </a:lnTo>
                  <a:lnTo>
                    <a:pt x="5618223" y="787"/>
                  </a:lnTo>
                  <a:lnTo>
                    <a:pt x="5625098" y="774"/>
                  </a:lnTo>
                  <a:lnTo>
                    <a:pt x="5631973" y="766"/>
                  </a:lnTo>
                  <a:lnTo>
                    <a:pt x="6243234" y="8"/>
                  </a:lnTo>
                  <a:lnTo>
                    <a:pt x="6250109" y="0"/>
                  </a:lnTo>
                  <a:lnTo>
                    <a:pt x="6256984" y="7"/>
                  </a:lnTo>
                  <a:lnTo>
                    <a:pt x="6868245" y="659"/>
                  </a:lnTo>
                  <a:lnTo>
                    <a:pt x="6875120" y="666"/>
                  </a:lnTo>
                  <a:lnTo>
                    <a:pt x="6875120" y="436399"/>
                  </a:lnTo>
                  <a:lnTo>
                    <a:pt x="6868245" y="436417"/>
                  </a:lnTo>
                  <a:lnTo>
                    <a:pt x="6256984" y="437990"/>
                  </a:lnTo>
                  <a:lnTo>
                    <a:pt x="6250109" y="438008"/>
                  </a:lnTo>
                  <a:lnTo>
                    <a:pt x="6243234" y="438069"/>
                  </a:lnTo>
                  <a:lnTo>
                    <a:pt x="5631973" y="443502"/>
                  </a:lnTo>
                  <a:lnTo>
                    <a:pt x="5625098" y="443563"/>
                  </a:lnTo>
                  <a:lnTo>
                    <a:pt x="5618223" y="443606"/>
                  </a:lnTo>
                  <a:lnTo>
                    <a:pt x="5006962" y="447342"/>
                  </a:lnTo>
                  <a:lnTo>
                    <a:pt x="5000087" y="447384"/>
                  </a:lnTo>
                  <a:lnTo>
                    <a:pt x="4993212" y="447420"/>
                  </a:lnTo>
                  <a:lnTo>
                    <a:pt x="4381951" y="450615"/>
                  </a:lnTo>
                  <a:lnTo>
                    <a:pt x="4375076" y="450651"/>
                  </a:lnTo>
                  <a:lnTo>
                    <a:pt x="4368201" y="450672"/>
                  </a:lnTo>
                  <a:lnTo>
                    <a:pt x="3756940" y="452521"/>
                  </a:lnTo>
                  <a:lnTo>
                    <a:pt x="3750065" y="452541"/>
                  </a:lnTo>
                  <a:lnTo>
                    <a:pt x="3743190" y="452525"/>
                  </a:lnTo>
                  <a:lnTo>
                    <a:pt x="3131930" y="451094"/>
                  </a:lnTo>
                  <a:lnTo>
                    <a:pt x="3125054" y="451078"/>
                  </a:lnTo>
                  <a:lnTo>
                    <a:pt x="3118179" y="451041"/>
                  </a:lnTo>
                  <a:lnTo>
                    <a:pt x="2506919" y="447803"/>
                  </a:lnTo>
                  <a:lnTo>
                    <a:pt x="2500043" y="447766"/>
                  </a:lnTo>
                  <a:lnTo>
                    <a:pt x="2493168" y="447726"/>
                  </a:lnTo>
                  <a:lnTo>
                    <a:pt x="1881908" y="444160"/>
                  </a:lnTo>
                  <a:lnTo>
                    <a:pt x="1875032" y="444120"/>
                  </a:lnTo>
                  <a:lnTo>
                    <a:pt x="1868157" y="444068"/>
                  </a:lnTo>
                  <a:lnTo>
                    <a:pt x="1256897" y="439515"/>
                  </a:lnTo>
                  <a:lnTo>
                    <a:pt x="1250021" y="439464"/>
                  </a:lnTo>
                  <a:lnTo>
                    <a:pt x="1243146" y="439413"/>
                  </a:lnTo>
                  <a:lnTo>
                    <a:pt x="631886" y="434913"/>
                  </a:lnTo>
                  <a:lnTo>
                    <a:pt x="625010" y="434863"/>
                  </a:lnTo>
                  <a:lnTo>
                    <a:pt x="618135" y="434819"/>
                  </a:lnTo>
                  <a:lnTo>
                    <a:pt x="6875" y="430904"/>
                  </a:lnTo>
                  <a:lnTo>
                    <a:pt x="0" y="430860"/>
                  </a:lnTo>
                  <a:close/>
                </a:path>
              </a:pathLst>
            </a:custGeom>
            <a:solidFill>
              <a:srgbClr val="5DC863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2" name="pl20"/>
            <p:cNvSpPr/>
            <p:nvPr/>
          </p:nvSpPr>
          <p:spPr>
            <a:xfrm>
              <a:off x="1390771" y="4402214"/>
              <a:ext cx="6875120" cy="3233"/>
            </a:xfrm>
            <a:custGeom>
              <a:avLst/>
              <a:gdLst/>
              <a:ahLst/>
              <a:cxnLst/>
              <a:rect l="0" t="0" r="0" b="0"/>
              <a:pathLst>
                <a:path w="6875120" h="3233">
                  <a:moveTo>
                    <a:pt x="0" y="3233"/>
                  </a:moveTo>
                  <a:lnTo>
                    <a:pt x="6875" y="3230"/>
                  </a:lnTo>
                  <a:lnTo>
                    <a:pt x="618135" y="3021"/>
                  </a:lnTo>
                  <a:lnTo>
                    <a:pt x="625010" y="3019"/>
                  </a:lnTo>
                  <a:lnTo>
                    <a:pt x="631886" y="3019"/>
                  </a:lnTo>
                  <a:lnTo>
                    <a:pt x="1243146" y="3091"/>
                  </a:lnTo>
                  <a:lnTo>
                    <a:pt x="1250021" y="3092"/>
                  </a:lnTo>
                  <a:lnTo>
                    <a:pt x="1256897" y="3088"/>
                  </a:lnTo>
                  <a:lnTo>
                    <a:pt x="1868157" y="2710"/>
                  </a:lnTo>
                  <a:lnTo>
                    <a:pt x="1875032" y="2706"/>
                  </a:lnTo>
                  <a:lnTo>
                    <a:pt x="1881908" y="2703"/>
                  </a:lnTo>
                  <a:lnTo>
                    <a:pt x="2493168" y="2426"/>
                  </a:lnTo>
                  <a:lnTo>
                    <a:pt x="2500043" y="2422"/>
                  </a:lnTo>
                  <a:lnTo>
                    <a:pt x="2506919" y="2419"/>
                  </a:lnTo>
                  <a:lnTo>
                    <a:pt x="3118179" y="2093"/>
                  </a:lnTo>
                  <a:lnTo>
                    <a:pt x="3125054" y="2089"/>
                  </a:lnTo>
                  <a:lnTo>
                    <a:pt x="3131930" y="2091"/>
                  </a:lnTo>
                  <a:lnTo>
                    <a:pt x="3743190" y="2283"/>
                  </a:lnTo>
                  <a:lnTo>
                    <a:pt x="3750065" y="2285"/>
                  </a:lnTo>
                  <a:lnTo>
                    <a:pt x="3756940" y="2277"/>
                  </a:lnTo>
                  <a:lnTo>
                    <a:pt x="4368201" y="1573"/>
                  </a:lnTo>
                  <a:lnTo>
                    <a:pt x="4375076" y="1565"/>
                  </a:lnTo>
                  <a:lnTo>
                    <a:pt x="4381951" y="1570"/>
                  </a:lnTo>
                  <a:lnTo>
                    <a:pt x="4993212" y="1956"/>
                  </a:lnTo>
                  <a:lnTo>
                    <a:pt x="5000087" y="1960"/>
                  </a:lnTo>
                  <a:lnTo>
                    <a:pt x="5006962" y="1947"/>
                  </a:lnTo>
                  <a:lnTo>
                    <a:pt x="5618223" y="787"/>
                  </a:lnTo>
                  <a:lnTo>
                    <a:pt x="5625098" y="774"/>
                  </a:lnTo>
                  <a:lnTo>
                    <a:pt x="5631973" y="766"/>
                  </a:lnTo>
                  <a:lnTo>
                    <a:pt x="6243234" y="8"/>
                  </a:lnTo>
                  <a:lnTo>
                    <a:pt x="6250109" y="0"/>
                  </a:lnTo>
                  <a:lnTo>
                    <a:pt x="6256984" y="7"/>
                  </a:lnTo>
                  <a:lnTo>
                    <a:pt x="6868245" y="659"/>
                  </a:lnTo>
                  <a:lnTo>
                    <a:pt x="6875120" y="666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23" name="pg21"/>
            <p:cNvSpPr/>
            <p:nvPr/>
          </p:nvSpPr>
          <p:spPr>
            <a:xfrm>
              <a:off x="1390771" y="4833075"/>
              <a:ext cx="6875120" cy="445976"/>
            </a:xfrm>
            <a:custGeom>
              <a:avLst/>
              <a:gdLst/>
              <a:ahLst/>
              <a:cxnLst/>
              <a:rect l="0" t="0" r="0" b="0"/>
              <a:pathLst>
                <a:path w="6875120" h="445976">
                  <a:moveTo>
                    <a:pt x="0" y="0"/>
                  </a:moveTo>
                  <a:lnTo>
                    <a:pt x="6875" y="44"/>
                  </a:lnTo>
                  <a:lnTo>
                    <a:pt x="618135" y="3958"/>
                  </a:lnTo>
                  <a:lnTo>
                    <a:pt x="625010" y="4002"/>
                  </a:lnTo>
                  <a:lnTo>
                    <a:pt x="631886" y="4053"/>
                  </a:lnTo>
                  <a:lnTo>
                    <a:pt x="1243146" y="8553"/>
                  </a:lnTo>
                  <a:lnTo>
                    <a:pt x="1250021" y="8603"/>
                  </a:lnTo>
                  <a:lnTo>
                    <a:pt x="1256897" y="8655"/>
                  </a:lnTo>
                  <a:lnTo>
                    <a:pt x="1868157" y="13208"/>
                  </a:lnTo>
                  <a:lnTo>
                    <a:pt x="1875032" y="13259"/>
                  </a:lnTo>
                  <a:lnTo>
                    <a:pt x="1881908" y="13299"/>
                  </a:lnTo>
                  <a:lnTo>
                    <a:pt x="2493168" y="16866"/>
                  </a:lnTo>
                  <a:lnTo>
                    <a:pt x="2500043" y="16906"/>
                  </a:lnTo>
                  <a:lnTo>
                    <a:pt x="2506919" y="16943"/>
                  </a:lnTo>
                  <a:lnTo>
                    <a:pt x="3118179" y="20181"/>
                  </a:lnTo>
                  <a:lnTo>
                    <a:pt x="3125054" y="20217"/>
                  </a:lnTo>
                  <a:lnTo>
                    <a:pt x="3131930" y="20233"/>
                  </a:lnTo>
                  <a:lnTo>
                    <a:pt x="3743190" y="21665"/>
                  </a:lnTo>
                  <a:lnTo>
                    <a:pt x="3750065" y="21681"/>
                  </a:lnTo>
                  <a:lnTo>
                    <a:pt x="3756940" y="21660"/>
                  </a:lnTo>
                  <a:lnTo>
                    <a:pt x="4368201" y="19812"/>
                  </a:lnTo>
                  <a:lnTo>
                    <a:pt x="4375076" y="19791"/>
                  </a:lnTo>
                  <a:lnTo>
                    <a:pt x="4381951" y="19755"/>
                  </a:lnTo>
                  <a:lnTo>
                    <a:pt x="4993212" y="16560"/>
                  </a:lnTo>
                  <a:lnTo>
                    <a:pt x="5000087" y="16524"/>
                  </a:lnTo>
                  <a:lnTo>
                    <a:pt x="5006962" y="16482"/>
                  </a:lnTo>
                  <a:lnTo>
                    <a:pt x="5618223" y="12745"/>
                  </a:lnTo>
                  <a:lnTo>
                    <a:pt x="5625098" y="12703"/>
                  </a:lnTo>
                  <a:lnTo>
                    <a:pt x="5631973" y="12642"/>
                  </a:lnTo>
                  <a:lnTo>
                    <a:pt x="6243234" y="7209"/>
                  </a:lnTo>
                  <a:lnTo>
                    <a:pt x="6250109" y="7148"/>
                  </a:lnTo>
                  <a:lnTo>
                    <a:pt x="6256984" y="7130"/>
                  </a:lnTo>
                  <a:lnTo>
                    <a:pt x="6868245" y="5557"/>
                  </a:lnTo>
                  <a:lnTo>
                    <a:pt x="6875120" y="5539"/>
                  </a:lnTo>
                  <a:lnTo>
                    <a:pt x="6875120" y="445976"/>
                  </a:lnTo>
                  <a:lnTo>
                    <a:pt x="6868245" y="445976"/>
                  </a:lnTo>
                  <a:lnTo>
                    <a:pt x="6256984" y="445976"/>
                  </a:lnTo>
                  <a:lnTo>
                    <a:pt x="6250109" y="445976"/>
                  </a:lnTo>
                  <a:lnTo>
                    <a:pt x="6243234" y="445976"/>
                  </a:lnTo>
                  <a:lnTo>
                    <a:pt x="5631973" y="445976"/>
                  </a:lnTo>
                  <a:lnTo>
                    <a:pt x="5625098" y="445976"/>
                  </a:lnTo>
                  <a:lnTo>
                    <a:pt x="5618223" y="445976"/>
                  </a:lnTo>
                  <a:lnTo>
                    <a:pt x="5006962" y="445976"/>
                  </a:lnTo>
                  <a:lnTo>
                    <a:pt x="5000087" y="445976"/>
                  </a:lnTo>
                  <a:lnTo>
                    <a:pt x="4993212" y="445976"/>
                  </a:lnTo>
                  <a:lnTo>
                    <a:pt x="4381951" y="445976"/>
                  </a:lnTo>
                  <a:lnTo>
                    <a:pt x="4375076" y="445976"/>
                  </a:lnTo>
                  <a:lnTo>
                    <a:pt x="4368201" y="445976"/>
                  </a:lnTo>
                  <a:lnTo>
                    <a:pt x="3756940" y="445976"/>
                  </a:lnTo>
                  <a:lnTo>
                    <a:pt x="3750065" y="445976"/>
                  </a:lnTo>
                  <a:lnTo>
                    <a:pt x="3743190" y="445976"/>
                  </a:lnTo>
                  <a:lnTo>
                    <a:pt x="3131930" y="445976"/>
                  </a:lnTo>
                  <a:lnTo>
                    <a:pt x="3125054" y="445976"/>
                  </a:lnTo>
                  <a:lnTo>
                    <a:pt x="3118179" y="445976"/>
                  </a:lnTo>
                  <a:lnTo>
                    <a:pt x="2506919" y="445976"/>
                  </a:lnTo>
                  <a:lnTo>
                    <a:pt x="2500043" y="445976"/>
                  </a:lnTo>
                  <a:lnTo>
                    <a:pt x="2493168" y="445976"/>
                  </a:lnTo>
                  <a:lnTo>
                    <a:pt x="1881908" y="445976"/>
                  </a:lnTo>
                  <a:lnTo>
                    <a:pt x="1875032" y="445976"/>
                  </a:lnTo>
                  <a:lnTo>
                    <a:pt x="1868157" y="445976"/>
                  </a:lnTo>
                  <a:lnTo>
                    <a:pt x="1256897" y="445976"/>
                  </a:lnTo>
                  <a:lnTo>
                    <a:pt x="1250021" y="445976"/>
                  </a:lnTo>
                  <a:lnTo>
                    <a:pt x="1243146" y="445976"/>
                  </a:lnTo>
                  <a:lnTo>
                    <a:pt x="631886" y="445976"/>
                  </a:lnTo>
                  <a:lnTo>
                    <a:pt x="625010" y="445976"/>
                  </a:lnTo>
                  <a:lnTo>
                    <a:pt x="618135" y="445976"/>
                  </a:lnTo>
                  <a:lnTo>
                    <a:pt x="6875" y="445976"/>
                  </a:lnTo>
                  <a:lnTo>
                    <a:pt x="0" y="445976"/>
                  </a:lnTo>
                  <a:close/>
                </a:path>
              </a:pathLst>
            </a:custGeom>
            <a:solidFill>
              <a:srgbClr val="FDE725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4" name="pl22"/>
            <p:cNvSpPr/>
            <p:nvPr/>
          </p:nvSpPr>
          <p:spPr>
            <a:xfrm>
              <a:off x="1390771" y="4833075"/>
              <a:ext cx="6875120" cy="21681"/>
            </a:xfrm>
            <a:custGeom>
              <a:avLst/>
              <a:gdLst/>
              <a:ahLst/>
              <a:cxnLst/>
              <a:rect l="0" t="0" r="0" b="0"/>
              <a:pathLst>
                <a:path w="6875120" h="21681">
                  <a:moveTo>
                    <a:pt x="0" y="0"/>
                  </a:moveTo>
                  <a:lnTo>
                    <a:pt x="6875" y="44"/>
                  </a:lnTo>
                  <a:lnTo>
                    <a:pt x="618135" y="3958"/>
                  </a:lnTo>
                  <a:lnTo>
                    <a:pt x="625010" y="4002"/>
                  </a:lnTo>
                  <a:lnTo>
                    <a:pt x="631886" y="4053"/>
                  </a:lnTo>
                  <a:lnTo>
                    <a:pt x="1243146" y="8553"/>
                  </a:lnTo>
                  <a:lnTo>
                    <a:pt x="1250021" y="8603"/>
                  </a:lnTo>
                  <a:lnTo>
                    <a:pt x="1256897" y="8655"/>
                  </a:lnTo>
                  <a:lnTo>
                    <a:pt x="1868157" y="13208"/>
                  </a:lnTo>
                  <a:lnTo>
                    <a:pt x="1875032" y="13259"/>
                  </a:lnTo>
                  <a:lnTo>
                    <a:pt x="1881908" y="13299"/>
                  </a:lnTo>
                  <a:lnTo>
                    <a:pt x="2493168" y="16866"/>
                  </a:lnTo>
                  <a:lnTo>
                    <a:pt x="2500043" y="16906"/>
                  </a:lnTo>
                  <a:lnTo>
                    <a:pt x="2506919" y="16943"/>
                  </a:lnTo>
                  <a:lnTo>
                    <a:pt x="3118179" y="20181"/>
                  </a:lnTo>
                  <a:lnTo>
                    <a:pt x="3125054" y="20217"/>
                  </a:lnTo>
                  <a:lnTo>
                    <a:pt x="3131930" y="20233"/>
                  </a:lnTo>
                  <a:lnTo>
                    <a:pt x="3743190" y="21665"/>
                  </a:lnTo>
                  <a:lnTo>
                    <a:pt x="3750065" y="21681"/>
                  </a:lnTo>
                  <a:lnTo>
                    <a:pt x="3756940" y="21660"/>
                  </a:lnTo>
                  <a:lnTo>
                    <a:pt x="4368201" y="19812"/>
                  </a:lnTo>
                  <a:lnTo>
                    <a:pt x="4375076" y="19791"/>
                  </a:lnTo>
                  <a:lnTo>
                    <a:pt x="4381951" y="19755"/>
                  </a:lnTo>
                  <a:lnTo>
                    <a:pt x="4993212" y="16560"/>
                  </a:lnTo>
                  <a:lnTo>
                    <a:pt x="5000087" y="16524"/>
                  </a:lnTo>
                  <a:lnTo>
                    <a:pt x="5006962" y="16482"/>
                  </a:lnTo>
                  <a:lnTo>
                    <a:pt x="5618223" y="12745"/>
                  </a:lnTo>
                  <a:lnTo>
                    <a:pt x="5625098" y="12703"/>
                  </a:lnTo>
                  <a:lnTo>
                    <a:pt x="5631973" y="12642"/>
                  </a:lnTo>
                  <a:lnTo>
                    <a:pt x="6243234" y="7209"/>
                  </a:lnTo>
                  <a:lnTo>
                    <a:pt x="6250109" y="7148"/>
                  </a:lnTo>
                  <a:lnTo>
                    <a:pt x="6256984" y="7130"/>
                  </a:lnTo>
                  <a:lnTo>
                    <a:pt x="6868245" y="5557"/>
                  </a:lnTo>
                  <a:lnTo>
                    <a:pt x="6875120" y="5539"/>
                  </a:lnTo>
                </a:path>
              </a:pathLst>
            </a:custGeom>
          </p:spPr>
          <p:txBody>
            <a:bodyPr/>
            <a:lstStyle/>
            <a:p>
              <a:endParaRPr/>
            </a:p>
          </p:txBody>
        </p:sp>
        <p:sp>
          <p:nvSpPr>
            <p:cNvPr id="25" name="tx23"/>
            <p:cNvSpPr/>
            <p:nvPr/>
          </p:nvSpPr>
          <p:spPr>
            <a:xfrm>
              <a:off x="815294" y="5234740"/>
              <a:ext cx="161528" cy="8431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0%</a:t>
              </a:r>
            </a:p>
          </p:txBody>
        </p:sp>
        <p:sp>
          <p:nvSpPr>
            <p:cNvPr id="26" name="tx24"/>
            <p:cNvSpPr/>
            <p:nvPr/>
          </p:nvSpPr>
          <p:spPr>
            <a:xfrm>
              <a:off x="753139" y="4899894"/>
              <a:ext cx="223683" cy="8431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25%</a:t>
              </a:r>
            </a:p>
          </p:txBody>
        </p:sp>
        <p:sp>
          <p:nvSpPr>
            <p:cNvPr id="27" name="tx25"/>
            <p:cNvSpPr/>
            <p:nvPr/>
          </p:nvSpPr>
          <p:spPr>
            <a:xfrm>
              <a:off x="753139" y="4565048"/>
              <a:ext cx="223683" cy="8431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50%</a:t>
              </a:r>
            </a:p>
          </p:txBody>
        </p:sp>
        <p:sp>
          <p:nvSpPr>
            <p:cNvPr id="28" name="tx26"/>
            <p:cNvSpPr/>
            <p:nvPr/>
          </p:nvSpPr>
          <p:spPr>
            <a:xfrm>
              <a:off x="753139" y="4230202"/>
              <a:ext cx="223683" cy="8431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75%</a:t>
              </a:r>
            </a:p>
          </p:txBody>
        </p:sp>
        <p:sp>
          <p:nvSpPr>
            <p:cNvPr id="29" name="tx27"/>
            <p:cNvSpPr/>
            <p:nvPr/>
          </p:nvSpPr>
          <p:spPr>
            <a:xfrm>
              <a:off x="690983" y="3895355"/>
              <a:ext cx="285839" cy="8431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100%</a:t>
              </a:r>
            </a:p>
          </p:txBody>
        </p:sp>
        <p:sp>
          <p:nvSpPr>
            <p:cNvPr id="30" name="tx28"/>
            <p:cNvSpPr/>
            <p:nvPr/>
          </p:nvSpPr>
          <p:spPr>
            <a:xfrm rot="-2700000">
              <a:off x="1884140" y="5541611"/>
              <a:ext cx="499764" cy="1416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May 01</a:t>
              </a:r>
            </a:p>
          </p:txBody>
        </p:sp>
        <p:sp>
          <p:nvSpPr>
            <p:cNvPr id="31" name="tx29"/>
            <p:cNvSpPr/>
            <p:nvPr/>
          </p:nvSpPr>
          <p:spPr>
            <a:xfrm rot="-2700000">
              <a:off x="3134162" y="5541611"/>
              <a:ext cx="499764" cy="1416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May 15</a:t>
              </a:r>
            </a:p>
          </p:txBody>
        </p:sp>
        <p:sp>
          <p:nvSpPr>
            <p:cNvPr id="32" name="tx30"/>
            <p:cNvSpPr/>
            <p:nvPr/>
          </p:nvSpPr>
          <p:spPr>
            <a:xfrm rot="-2700000">
              <a:off x="4698741" y="5552481"/>
              <a:ext cx="457572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Jun 01</a:t>
              </a:r>
            </a:p>
          </p:txBody>
        </p:sp>
        <p:sp>
          <p:nvSpPr>
            <p:cNvPr id="33" name="tx31"/>
            <p:cNvSpPr/>
            <p:nvPr/>
          </p:nvSpPr>
          <p:spPr>
            <a:xfrm rot="-2700000">
              <a:off x="5948763" y="5552481"/>
              <a:ext cx="457572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Jun 15</a:t>
              </a:r>
            </a:p>
          </p:txBody>
        </p:sp>
        <p:sp>
          <p:nvSpPr>
            <p:cNvPr id="34" name="tx32"/>
            <p:cNvSpPr/>
            <p:nvPr/>
          </p:nvSpPr>
          <p:spPr>
            <a:xfrm rot="-2700000">
              <a:off x="7420805" y="5534486"/>
              <a:ext cx="406672" cy="11139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00">
                  <a:solidFill>
                    <a:srgbClr val="4D4D4D">
                      <a:alpha val="100000"/>
                    </a:srgbClr>
                  </a:solidFill>
                  <a:latin typeface="ArialMT"/>
                  <a:cs typeface="ArialMT"/>
                </a:rPr>
                <a:t>Jul 01</a:t>
              </a:r>
            </a:p>
          </p:txBody>
        </p:sp>
        <p:sp>
          <p:nvSpPr>
            <p:cNvPr id="35" name="tx33"/>
            <p:cNvSpPr/>
            <p:nvPr/>
          </p:nvSpPr>
          <p:spPr>
            <a:xfrm>
              <a:off x="4649784" y="5895012"/>
              <a:ext cx="357094" cy="1016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Week</a:t>
              </a:r>
            </a:p>
          </p:txBody>
        </p:sp>
        <p:sp>
          <p:nvSpPr>
            <p:cNvPr id="36" name="tx34"/>
            <p:cNvSpPr/>
            <p:nvPr/>
          </p:nvSpPr>
          <p:spPr>
            <a:xfrm rot="-5400000">
              <a:off x="12020" y="4557653"/>
              <a:ext cx="1126126" cy="10341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Share of Revenue</a:t>
              </a:r>
            </a:p>
          </p:txBody>
        </p:sp>
        <p:sp>
          <p:nvSpPr>
            <p:cNvPr id="37" name="tx35"/>
            <p:cNvSpPr/>
            <p:nvPr/>
          </p:nvSpPr>
          <p:spPr>
            <a:xfrm>
              <a:off x="2657564" y="6267396"/>
              <a:ext cx="535812" cy="12714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category</a:t>
              </a:r>
            </a:p>
          </p:txBody>
        </p:sp>
        <p:sp>
          <p:nvSpPr>
            <p:cNvPr id="38" name="rc36"/>
            <p:cNvSpPr/>
            <p:nvPr/>
          </p:nvSpPr>
          <p:spPr>
            <a:xfrm>
              <a:off x="3280965" y="6252816"/>
              <a:ext cx="183455" cy="183456"/>
            </a:xfrm>
            <a:prstGeom prst="rect">
              <a:avLst/>
            </a:prstGeom>
            <a:solidFill>
              <a:srgbClr val="440154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39" name="rc37"/>
            <p:cNvSpPr/>
            <p:nvPr/>
          </p:nvSpPr>
          <p:spPr>
            <a:xfrm>
              <a:off x="4242055" y="6252816"/>
              <a:ext cx="183455" cy="183456"/>
            </a:xfrm>
            <a:prstGeom prst="rect">
              <a:avLst/>
            </a:prstGeom>
            <a:solidFill>
              <a:srgbClr val="3B528B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0" name="rc38"/>
            <p:cNvSpPr/>
            <p:nvPr/>
          </p:nvSpPr>
          <p:spPr>
            <a:xfrm>
              <a:off x="4886365" y="6252816"/>
              <a:ext cx="183455" cy="183456"/>
            </a:xfrm>
            <a:prstGeom prst="rect">
              <a:avLst/>
            </a:prstGeom>
            <a:solidFill>
              <a:srgbClr val="21908C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1" name="rc39"/>
            <p:cNvSpPr/>
            <p:nvPr/>
          </p:nvSpPr>
          <p:spPr>
            <a:xfrm>
              <a:off x="5530784" y="6252816"/>
              <a:ext cx="183455" cy="183456"/>
            </a:xfrm>
            <a:prstGeom prst="rect">
              <a:avLst/>
            </a:prstGeom>
            <a:solidFill>
              <a:srgbClr val="5DC863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2" name="rc40"/>
            <p:cNvSpPr/>
            <p:nvPr/>
          </p:nvSpPr>
          <p:spPr>
            <a:xfrm>
              <a:off x="6411164" y="6252816"/>
              <a:ext cx="183455" cy="183456"/>
            </a:xfrm>
            <a:prstGeom prst="rect">
              <a:avLst/>
            </a:prstGeom>
            <a:solidFill>
              <a:srgbClr val="FDE725">
                <a:alpha val="85098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43" name="tx41"/>
            <p:cNvSpPr/>
            <p:nvPr/>
          </p:nvSpPr>
          <p:spPr>
            <a:xfrm>
              <a:off x="3552010" y="6303235"/>
              <a:ext cx="602456" cy="813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Accessories</a:t>
              </a:r>
            </a:p>
          </p:txBody>
        </p:sp>
        <p:sp>
          <p:nvSpPr>
            <p:cNvPr id="44" name="tx42"/>
            <p:cNvSpPr/>
            <p:nvPr/>
          </p:nvSpPr>
          <p:spPr>
            <a:xfrm>
              <a:off x="4513100" y="6301816"/>
              <a:ext cx="285675" cy="8272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Shirts</a:t>
              </a:r>
            </a:p>
          </p:txBody>
        </p:sp>
        <p:sp>
          <p:nvSpPr>
            <p:cNvPr id="45" name="tx43"/>
            <p:cNvSpPr/>
            <p:nvPr/>
          </p:nvSpPr>
          <p:spPr>
            <a:xfrm>
              <a:off x="5157410" y="6303235"/>
              <a:ext cx="285784" cy="813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Pants</a:t>
              </a:r>
            </a:p>
          </p:txBody>
        </p:sp>
        <p:sp>
          <p:nvSpPr>
            <p:cNvPr id="46" name="tx44"/>
            <p:cNvSpPr/>
            <p:nvPr/>
          </p:nvSpPr>
          <p:spPr>
            <a:xfrm>
              <a:off x="5801829" y="6301761"/>
              <a:ext cx="521746" cy="8278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Outerwear</a:t>
              </a:r>
            </a:p>
          </p:txBody>
        </p:sp>
        <p:sp>
          <p:nvSpPr>
            <p:cNvPr id="47" name="tx45"/>
            <p:cNvSpPr/>
            <p:nvPr/>
          </p:nvSpPr>
          <p:spPr>
            <a:xfrm>
              <a:off x="6682209" y="6301816"/>
              <a:ext cx="316889" cy="82728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Shoes</a:t>
              </a:r>
            </a:p>
          </p:txBody>
        </p:sp>
        <p:sp>
          <p:nvSpPr>
            <p:cNvPr id="48" name="tx46"/>
            <p:cNvSpPr/>
            <p:nvPr/>
          </p:nvSpPr>
          <p:spPr>
            <a:xfrm>
              <a:off x="3353159" y="3527903"/>
              <a:ext cx="2950343" cy="13110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 b="1">
                  <a:solidFill>
                    <a:srgbClr val="000000">
                      <a:alpha val="100000"/>
                    </a:srgbClr>
                  </a:solidFill>
                  <a:latin typeface="ArialMT"/>
                  <a:cs typeface="ArialMT"/>
                </a:rPr>
                <a:t>Revenue Share by Category (Last 12 Weeks)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b="1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rPr>
              <a:t>Top 20 SKUs by Revenue (Last Week)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223199"/>
              </p:ext>
            </p:extLst>
          </p:nvPr>
        </p:nvGraphicFramePr>
        <p:xfrm>
          <a:off x="526211" y="1293099"/>
          <a:ext cx="7132320" cy="4800600"/>
        </p:xfrm>
        <a:graphic>
          <a:graphicData uri="http://schemas.openxmlformats.org/drawingml/2006/table">
            <a:tbl>
              <a:tblPr/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SKU Code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Category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Revenue LW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1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% of Total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WoW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YoY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GOLF-005-19-456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$41,913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0.79%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GOLF-002-09-247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$37,355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0.70%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GOLF-005-18-448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$37,283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0.70%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GOLF-002-10-322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$35,001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0.66%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GOLF-005-17-298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$34,506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0.65%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26%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32%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GOLF-002-09-358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$34,043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0.64%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D9534F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-2%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GOLF-005-20-193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$33,787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0.63%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40%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GOLF-005-17-472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$32,431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0.61%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GOLF-002-12-431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$32,348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0.61%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36%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GOLF-005-18-211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$31,831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0.60%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12%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GOLF-002-12-230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$30,143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0.57%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36%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GOLF-005-17-214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$29,533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0.55%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GOLF-005-18-159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$29,495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0.55%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26%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GOLF-002-12-419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$28,646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GOLF-005-19-100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$27,797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0.52%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6%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GOLF-005-19-198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$27,166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0.51%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GOLF-002-11-082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$27,151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0.51%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16%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GOLF-005-17-210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$27,151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0.51%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18%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GOLF-005-19-229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$26,924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0.51%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6%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20%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GOLF-002-11-281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$26,916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0.51%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14%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12700" algn="ctr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000" b="0" i="0" u="none" cap="none" dirty="0">
                          <a:solidFill>
                            <a:srgbClr val="5CB85C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12%</a:t>
                      </a:r>
                    </a:p>
                  </a:txBody>
                  <a:tcPr marL="0" marR="0" marT="12700" marB="127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b="1" i="0" u="none" cap="none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rPr>
              <a:t>Customer Acquisition &amp; Retention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823926" y="3111047"/>
            <a:ext cx="3200400" cy="2011680"/>
            <a:chOff x="914400" y="640080"/>
            <a:chExt cx="3200400" cy="2011680"/>
          </a:xfrm>
        </p:grpSpPr>
        <p:sp>
          <p:nvSpPr>
            <p:cNvPr id="4" name="rc3"/>
            <p:cNvSpPr/>
            <p:nvPr/>
          </p:nvSpPr>
          <p:spPr>
            <a:xfrm>
              <a:off x="914400" y="640080"/>
              <a:ext cx="32004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914400" y="640080"/>
              <a:ext cx="32004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" name="rc5"/>
            <p:cNvSpPr/>
            <p:nvPr/>
          </p:nvSpPr>
          <p:spPr>
            <a:xfrm>
              <a:off x="939705" y="665385"/>
              <a:ext cx="31497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" name="rc6"/>
            <p:cNvSpPr/>
            <p:nvPr/>
          </p:nvSpPr>
          <p:spPr>
            <a:xfrm>
              <a:off x="939705" y="665385"/>
              <a:ext cx="31497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" name="tx7"/>
            <p:cNvSpPr/>
            <p:nvPr/>
          </p:nvSpPr>
          <p:spPr>
            <a:xfrm>
              <a:off x="1945473" y="911130"/>
              <a:ext cx="1138252" cy="936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NEW CUSTOMERS</a:t>
              </a:r>
            </a:p>
          </p:txBody>
        </p:sp>
        <p:sp>
          <p:nvSpPr>
            <p:cNvPr id="9" name="tx8"/>
            <p:cNvSpPr/>
            <p:nvPr/>
          </p:nvSpPr>
          <p:spPr>
            <a:xfrm>
              <a:off x="2444262" y="1551559"/>
              <a:ext cx="140675" cy="18489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991" b="1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0</a:t>
              </a:r>
            </a:p>
          </p:txBody>
        </p:sp>
        <p:sp>
          <p:nvSpPr>
            <p:cNvPr id="10" name="pl9"/>
            <p:cNvSpPr/>
            <p:nvPr/>
          </p:nvSpPr>
          <p:spPr>
            <a:xfrm>
              <a:off x="1884642" y="1940080"/>
              <a:ext cx="1259915" cy="0"/>
            </a:xfrm>
            <a:custGeom>
              <a:avLst/>
              <a:gdLst/>
              <a:ahLst/>
              <a:cxnLst/>
              <a:rect l="0" t="0" r="0" b="0"/>
              <a:pathLst>
                <a:path w="1259915">
                  <a:moveTo>
                    <a:pt x="0" y="0"/>
                  </a:moveTo>
                  <a:lnTo>
                    <a:pt x="125991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tx10"/>
            <p:cNvSpPr/>
            <p:nvPr/>
          </p:nvSpPr>
          <p:spPr>
            <a:xfrm>
              <a:off x="1839208" y="2076083"/>
              <a:ext cx="496715" cy="1183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999999">
                      <a:alpha val="100000"/>
                    </a:srgbClr>
                  </a:solidFill>
                  <a:latin typeface="ArialMT"/>
                  <a:cs typeface="ArialMT"/>
                </a:rPr>
                <a:t>WoW -</a:t>
              </a:r>
            </a:p>
          </p:txBody>
        </p:sp>
        <p:sp>
          <p:nvSpPr>
            <p:cNvPr id="12" name="tx11"/>
            <p:cNvSpPr/>
            <p:nvPr/>
          </p:nvSpPr>
          <p:spPr>
            <a:xfrm>
              <a:off x="1861717" y="2370243"/>
              <a:ext cx="406677" cy="1183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999999">
                      <a:alpha val="100000"/>
                    </a:srgbClr>
                  </a:solidFill>
                  <a:latin typeface="ArialMT"/>
                  <a:cs typeface="ArialMT"/>
                </a:rPr>
                <a:t>YoY -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8824248" y="1035081"/>
            <a:ext cx="3200400" cy="2011680"/>
            <a:chOff x="4572000" y="640080"/>
            <a:chExt cx="3200400" cy="2011680"/>
          </a:xfrm>
        </p:grpSpPr>
        <p:sp>
          <p:nvSpPr>
            <p:cNvPr id="14" name="rc3"/>
            <p:cNvSpPr/>
            <p:nvPr/>
          </p:nvSpPr>
          <p:spPr>
            <a:xfrm>
              <a:off x="4572000" y="640080"/>
              <a:ext cx="32004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rc4"/>
            <p:cNvSpPr/>
            <p:nvPr/>
          </p:nvSpPr>
          <p:spPr>
            <a:xfrm>
              <a:off x="4572000" y="640080"/>
              <a:ext cx="32004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rc5"/>
            <p:cNvSpPr/>
            <p:nvPr/>
          </p:nvSpPr>
          <p:spPr>
            <a:xfrm>
              <a:off x="4597305" y="665385"/>
              <a:ext cx="31497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7" name="rc6"/>
            <p:cNvSpPr/>
            <p:nvPr/>
          </p:nvSpPr>
          <p:spPr>
            <a:xfrm>
              <a:off x="4597305" y="665385"/>
              <a:ext cx="31497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8" name="tx7"/>
            <p:cNvSpPr/>
            <p:nvPr/>
          </p:nvSpPr>
          <p:spPr>
            <a:xfrm>
              <a:off x="5497597" y="911130"/>
              <a:ext cx="1349204" cy="936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REPEAT CUSTOMERS</a:t>
              </a:r>
            </a:p>
          </p:txBody>
        </p:sp>
        <p:sp>
          <p:nvSpPr>
            <p:cNvPr id="19" name="tx8"/>
            <p:cNvSpPr/>
            <p:nvPr/>
          </p:nvSpPr>
          <p:spPr>
            <a:xfrm>
              <a:off x="5855709" y="1514260"/>
              <a:ext cx="632980" cy="22219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991" b="1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3,226</a:t>
              </a:r>
            </a:p>
          </p:txBody>
        </p:sp>
        <p:sp>
          <p:nvSpPr>
            <p:cNvPr id="20" name="pl9"/>
            <p:cNvSpPr/>
            <p:nvPr/>
          </p:nvSpPr>
          <p:spPr>
            <a:xfrm>
              <a:off x="5542242" y="1940080"/>
              <a:ext cx="1259915" cy="0"/>
            </a:xfrm>
            <a:custGeom>
              <a:avLst/>
              <a:gdLst/>
              <a:ahLst/>
              <a:cxnLst/>
              <a:rect l="0" t="0" r="0" b="0"/>
              <a:pathLst>
                <a:path w="1259915">
                  <a:moveTo>
                    <a:pt x="0" y="0"/>
                  </a:moveTo>
                  <a:lnTo>
                    <a:pt x="125991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tx10"/>
            <p:cNvSpPr/>
            <p:nvPr/>
          </p:nvSpPr>
          <p:spPr>
            <a:xfrm>
              <a:off x="5496808" y="2076083"/>
              <a:ext cx="496715" cy="1183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999999">
                      <a:alpha val="100000"/>
                    </a:srgbClr>
                  </a:solidFill>
                  <a:latin typeface="ArialMT"/>
                  <a:cs typeface="ArialMT"/>
                </a:rPr>
                <a:t>WoW -</a:t>
              </a:r>
            </a:p>
          </p:txBody>
        </p:sp>
        <p:sp>
          <p:nvSpPr>
            <p:cNvPr id="22" name="tx11"/>
            <p:cNvSpPr/>
            <p:nvPr/>
          </p:nvSpPr>
          <p:spPr>
            <a:xfrm>
              <a:off x="5519317" y="2370243"/>
              <a:ext cx="406677" cy="1183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999999">
                      <a:alpha val="100000"/>
                    </a:srgbClr>
                  </a:solidFill>
                  <a:latin typeface="ArialMT"/>
                  <a:cs typeface="ArialMT"/>
                </a:rPr>
                <a:t>YoY -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61325" y="1591626"/>
            <a:ext cx="8229600" cy="3200400"/>
            <a:chOff x="457200" y="2926080"/>
            <a:chExt cx="8229600" cy="3200400"/>
          </a:xfrm>
        </p:grpSpPr>
        <p:sp>
          <p:nvSpPr>
            <p:cNvPr id="24" name="rc3"/>
            <p:cNvSpPr/>
            <p:nvPr/>
          </p:nvSpPr>
          <p:spPr>
            <a:xfrm>
              <a:off x="457200" y="2926080"/>
              <a:ext cx="8229600" cy="320039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4"/>
            <p:cNvSpPr/>
            <p:nvPr/>
          </p:nvSpPr>
          <p:spPr>
            <a:xfrm>
              <a:off x="1101333" y="4766193"/>
              <a:ext cx="7503225" cy="0"/>
            </a:xfrm>
            <a:custGeom>
              <a:avLst/>
              <a:gdLst/>
              <a:ahLst/>
              <a:cxnLst/>
              <a:rect l="0" t="0" r="0" b="0"/>
              <a:pathLst>
                <a:path w="7503225">
                  <a:moveTo>
                    <a:pt x="0" y="0"/>
                  </a:moveTo>
                  <a:lnTo>
                    <a:pt x="7503225" y="0"/>
                  </a:lnTo>
                  <a:lnTo>
                    <a:pt x="7503225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5"/>
            <p:cNvSpPr/>
            <p:nvPr/>
          </p:nvSpPr>
          <p:spPr>
            <a:xfrm>
              <a:off x="1101333" y="4254247"/>
              <a:ext cx="7503225" cy="0"/>
            </a:xfrm>
            <a:custGeom>
              <a:avLst/>
              <a:gdLst/>
              <a:ahLst/>
              <a:cxnLst/>
              <a:rect l="0" t="0" r="0" b="0"/>
              <a:pathLst>
                <a:path w="7503225">
                  <a:moveTo>
                    <a:pt x="0" y="0"/>
                  </a:moveTo>
                  <a:lnTo>
                    <a:pt x="7503225" y="0"/>
                  </a:lnTo>
                  <a:lnTo>
                    <a:pt x="7503225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6"/>
            <p:cNvSpPr/>
            <p:nvPr/>
          </p:nvSpPr>
          <p:spPr>
            <a:xfrm>
              <a:off x="1101333" y="3742301"/>
              <a:ext cx="7503225" cy="0"/>
            </a:xfrm>
            <a:custGeom>
              <a:avLst/>
              <a:gdLst/>
              <a:ahLst/>
              <a:cxnLst/>
              <a:rect l="0" t="0" r="0" b="0"/>
              <a:pathLst>
                <a:path w="7503225">
                  <a:moveTo>
                    <a:pt x="0" y="0"/>
                  </a:moveTo>
                  <a:lnTo>
                    <a:pt x="7503225" y="0"/>
                  </a:lnTo>
                  <a:lnTo>
                    <a:pt x="7503225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7"/>
            <p:cNvSpPr/>
            <p:nvPr/>
          </p:nvSpPr>
          <p:spPr>
            <a:xfrm>
              <a:off x="2163852" y="3274075"/>
              <a:ext cx="0" cy="1831333"/>
            </a:xfrm>
            <a:custGeom>
              <a:avLst/>
              <a:gdLst/>
              <a:ahLst/>
              <a:cxnLst/>
              <a:rect l="0" t="0" r="0" b="0"/>
              <a:pathLst>
                <a:path h="1831333">
                  <a:moveTo>
                    <a:pt x="0" y="18313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8"/>
            <p:cNvSpPr/>
            <p:nvPr/>
          </p:nvSpPr>
          <p:spPr>
            <a:xfrm>
              <a:off x="3878501" y="3274075"/>
              <a:ext cx="0" cy="1831333"/>
            </a:xfrm>
            <a:custGeom>
              <a:avLst/>
              <a:gdLst/>
              <a:ahLst/>
              <a:cxnLst/>
              <a:rect l="0" t="0" r="0" b="0"/>
              <a:pathLst>
                <a:path h="1831333">
                  <a:moveTo>
                    <a:pt x="0" y="18313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9"/>
            <p:cNvSpPr/>
            <p:nvPr/>
          </p:nvSpPr>
          <p:spPr>
            <a:xfrm>
              <a:off x="5593149" y="3274075"/>
              <a:ext cx="0" cy="1831333"/>
            </a:xfrm>
            <a:custGeom>
              <a:avLst/>
              <a:gdLst/>
              <a:ahLst/>
              <a:cxnLst/>
              <a:rect l="0" t="0" r="0" b="0"/>
              <a:pathLst>
                <a:path h="1831333">
                  <a:moveTo>
                    <a:pt x="0" y="18313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10"/>
            <p:cNvSpPr/>
            <p:nvPr/>
          </p:nvSpPr>
          <p:spPr>
            <a:xfrm>
              <a:off x="7303112" y="3274075"/>
              <a:ext cx="0" cy="1831333"/>
            </a:xfrm>
            <a:custGeom>
              <a:avLst/>
              <a:gdLst/>
              <a:ahLst/>
              <a:cxnLst/>
              <a:rect l="0" t="0" r="0" b="0"/>
              <a:pathLst>
                <a:path h="1831333">
                  <a:moveTo>
                    <a:pt x="0" y="18313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11"/>
            <p:cNvSpPr/>
            <p:nvPr/>
          </p:nvSpPr>
          <p:spPr>
            <a:xfrm>
              <a:off x="1101333" y="5022166"/>
              <a:ext cx="7503225" cy="0"/>
            </a:xfrm>
            <a:custGeom>
              <a:avLst/>
              <a:gdLst/>
              <a:ahLst/>
              <a:cxnLst/>
              <a:rect l="0" t="0" r="0" b="0"/>
              <a:pathLst>
                <a:path w="7503225">
                  <a:moveTo>
                    <a:pt x="0" y="0"/>
                  </a:moveTo>
                  <a:lnTo>
                    <a:pt x="7503225" y="0"/>
                  </a:lnTo>
                  <a:lnTo>
                    <a:pt x="7503225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12"/>
            <p:cNvSpPr/>
            <p:nvPr/>
          </p:nvSpPr>
          <p:spPr>
            <a:xfrm>
              <a:off x="1101333" y="4510220"/>
              <a:ext cx="7503225" cy="0"/>
            </a:xfrm>
            <a:custGeom>
              <a:avLst/>
              <a:gdLst/>
              <a:ahLst/>
              <a:cxnLst/>
              <a:rect l="0" t="0" r="0" b="0"/>
              <a:pathLst>
                <a:path w="7503225">
                  <a:moveTo>
                    <a:pt x="0" y="0"/>
                  </a:moveTo>
                  <a:lnTo>
                    <a:pt x="7503225" y="0"/>
                  </a:lnTo>
                  <a:lnTo>
                    <a:pt x="7503225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13"/>
            <p:cNvSpPr/>
            <p:nvPr/>
          </p:nvSpPr>
          <p:spPr>
            <a:xfrm>
              <a:off x="1101333" y="3998274"/>
              <a:ext cx="7503225" cy="0"/>
            </a:xfrm>
            <a:custGeom>
              <a:avLst/>
              <a:gdLst/>
              <a:ahLst/>
              <a:cxnLst/>
              <a:rect l="0" t="0" r="0" b="0"/>
              <a:pathLst>
                <a:path w="7503225">
                  <a:moveTo>
                    <a:pt x="0" y="0"/>
                  </a:moveTo>
                  <a:lnTo>
                    <a:pt x="7503225" y="0"/>
                  </a:lnTo>
                  <a:lnTo>
                    <a:pt x="7503225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14"/>
            <p:cNvSpPr/>
            <p:nvPr/>
          </p:nvSpPr>
          <p:spPr>
            <a:xfrm>
              <a:off x="1101333" y="3486328"/>
              <a:ext cx="7503225" cy="0"/>
            </a:xfrm>
            <a:custGeom>
              <a:avLst/>
              <a:gdLst/>
              <a:ahLst/>
              <a:cxnLst/>
              <a:rect l="0" t="0" r="0" b="0"/>
              <a:pathLst>
                <a:path w="7503225">
                  <a:moveTo>
                    <a:pt x="0" y="0"/>
                  </a:moveTo>
                  <a:lnTo>
                    <a:pt x="7503225" y="0"/>
                  </a:lnTo>
                  <a:lnTo>
                    <a:pt x="7503225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15"/>
            <p:cNvSpPr/>
            <p:nvPr/>
          </p:nvSpPr>
          <p:spPr>
            <a:xfrm>
              <a:off x="1301844" y="3274075"/>
              <a:ext cx="0" cy="1831333"/>
            </a:xfrm>
            <a:custGeom>
              <a:avLst/>
              <a:gdLst/>
              <a:ahLst/>
              <a:cxnLst/>
              <a:rect l="0" t="0" r="0" b="0"/>
              <a:pathLst>
                <a:path h="1831333">
                  <a:moveTo>
                    <a:pt x="0" y="18313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16"/>
            <p:cNvSpPr/>
            <p:nvPr/>
          </p:nvSpPr>
          <p:spPr>
            <a:xfrm>
              <a:off x="3025861" y="3274075"/>
              <a:ext cx="0" cy="1831333"/>
            </a:xfrm>
            <a:custGeom>
              <a:avLst/>
              <a:gdLst/>
              <a:ahLst/>
              <a:cxnLst/>
              <a:rect l="0" t="0" r="0" b="0"/>
              <a:pathLst>
                <a:path h="1831333">
                  <a:moveTo>
                    <a:pt x="0" y="18313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17"/>
            <p:cNvSpPr/>
            <p:nvPr/>
          </p:nvSpPr>
          <p:spPr>
            <a:xfrm>
              <a:off x="4731140" y="3274075"/>
              <a:ext cx="0" cy="1831333"/>
            </a:xfrm>
            <a:custGeom>
              <a:avLst/>
              <a:gdLst/>
              <a:ahLst/>
              <a:cxnLst/>
              <a:rect l="0" t="0" r="0" b="0"/>
              <a:pathLst>
                <a:path h="1831333">
                  <a:moveTo>
                    <a:pt x="0" y="18313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18"/>
            <p:cNvSpPr/>
            <p:nvPr/>
          </p:nvSpPr>
          <p:spPr>
            <a:xfrm>
              <a:off x="6455158" y="3274075"/>
              <a:ext cx="0" cy="1831333"/>
            </a:xfrm>
            <a:custGeom>
              <a:avLst/>
              <a:gdLst/>
              <a:ahLst/>
              <a:cxnLst/>
              <a:rect l="0" t="0" r="0" b="0"/>
              <a:pathLst>
                <a:path h="1831333">
                  <a:moveTo>
                    <a:pt x="0" y="18313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19"/>
            <p:cNvSpPr/>
            <p:nvPr/>
          </p:nvSpPr>
          <p:spPr>
            <a:xfrm>
              <a:off x="8151066" y="3274075"/>
              <a:ext cx="0" cy="1831333"/>
            </a:xfrm>
            <a:custGeom>
              <a:avLst/>
              <a:gdLst/>
              <a:ahLst/>
              <a:cxnLst/>
              <a:rect l="0" t="0" r="0" b="0"/>
              <a:pathLst>
                <a:path h="1831333">
                  <a:moveTo>
                    <a:pt x="0" y="18313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20"/>
            <p:cNvSpPr/>
            <p:nvPr/>
          </p:nvSpPr>
          <p:spPr>
            <a:xfrm>
              <a:off x="1442389" y="3461755"/>
              <a:ext cx="6821113" cy="1560411"/>
            </a:xfrm>
            <a:custGeom>
              <a:avLst/>
              <a:gdLst/>
              <a:ahLst/>
              <a:cxnLst/>
              <a:rect l="0" t="0" r="0" b="0"/>
              <a:pathLst>
                <a:path w="6821113" h="1560411">
                  <a:moveTo>
                    <a:pt x="0" y="1059728"/>
                  </a:moveTo>
                  <a:lnTo>
                    <a:pt x="65587" y="0"/>
                  </a:lnTo>
                  <a:lnTo>
                    <a:pt x="131175" y="255973"/>
                  </a:lnTo>
                  <a:lnTo>
                    <a:pt x="196762" y="447440"/>
                  </a:lnTo>
                  <a:lnTo>
                    <a:pt x="262350" y="631229"/>
                  </a:lnTo>
                  <a:lnTo>
                    <a:pt x="327938" y="780717"/>
                  </a:lnTo>
                  <a:lnTo>
                    <a:pt x="393525" y="901024"/>
                  </a:lnTo>
                  <a:lnTo>
                    <a:pt x="459113" y="1019796"/>
                  </a:lnTo>
                  <a:lnTo>
                    <a:pt x="524701" y="1123721"/>
                  </a:lnTo>
                  <a:lnTo>
                    <a:pt x="590288" y="1182083"/>
                  </a:lnTo>
                  <a:lnTo>
                    <a:pt x="655876" y="1248124"/>
                  </a:lnTo>
                  <a:lnTo>
                    <a:pt x="721463" y="1287544"/>
                  </a:lnTo>
                  <a:lnTo>
                    <a:pt x="787051" y="1321844"/>
                  </a:lnTo>
                  <a:lnTo>
                    <a:pt x="852639" y="1374063"/>
                  </a:lnTo>
                  <a:lnTo>
                    <a:pt x="918226" y="1398636"/>
                  </a:lnTo>
                  <a:lnTo>
                    <a:pt x="983814" y="1438056"/>
                  </a:lnTo>
                  <a:lnTo>
                    <a:pt x="1049402" y="1455462"/>
                  </a:lnTo>
                  <a:lnTo>
                    <a:pt x="1114989" y="1506657"/>
                  </a:lnTo>
                  <a:lnTo>
                    <a:pt x="1180577" y="1503585"/>
                  </a:lnTo>
                  <a:lnTo>
                    <a:pt x="1246165" y="1541981"/>
                  </a:lnTo>
                  <a:lnTo>
                    <a:pt x="1311752" y="1543005"/>
                  </a:lnTo>
                  <a:lnTo>
                    <a:pt x="1377340" y="1535838"/>
                  </a:lnTo>
                  <a:lnTo>
                    <a:pt x="1442927" y="1531230"/>
                  </a:lnTo>
                  <a:lnTo>
                    <a:pt x="1508515" y="1506657"/>
                  </a:lnTo>
                  <a:lnTo>
                    <a:pt x="1574103" y="1495906"/>
                  </a:lnTo>
                  <a:lnTo>
                    <a:pt x="1639690" y="1517919"/>
                  </a:lnTo>
                  <a:lnTo>
                    <a:pt x="1705278" y="1509216"/>
                  </a:lnTo>
                  <a:lnTo>
                    <a:pt x="1770866" y="1520479"/>
                  </a:lnTo>
                  <a:lnTo>
                    <a:pt x="1836453" y="1533278"/>
                  </a:lnTo>
                  <a:lnTo>
                    <a:pt x="1902041" y="1538397"/>
                  </a:lnTo>
                  <a:lnTo>
                    <a:pt x="1967628" y="1536350"/>
                  </a:lnTo>
                  <a:lnTo>
                    <a:pt x="2033216" y="1543005"/>
                  </a:lnTo>
                  <a:lnTo>
                    <a:pt x="2098804" y="1547612"/>
                  </a:lnTo>
                  <a:lnTo>
                    <a:pt x="2164391" y="1548124"/>
                  </a:lnTo>
                  <a:lnTo>
                    <a:pt x="2229979" y="1547100"/>
                  </a:lnTo>
                  <a:lnTo>
                    <a:pt x="2295567" y="1551708"/>
                  </a:lnTo>
                  <a:lnTo>
                    <a:pt x="2361154" y="1555292"/>
                  </a:lnTo>
                  <a:lnTo>
                    <a:pt x="2426742" y="1556315"/>
                  </a:lnTo>
                  <a:lnTo>
                    <a:pt x="2492330" y="1553244"/>
                  </a:lnTo>
                  <a:lnTo>
                    <a:pt x="2557917" y="1554268"/>
                  </a:lnTo>
                  <a:lnTo>
                    <a:pt x="2623505" y="1558363"/>
                  </a:lnTo>
                  <a:lnTo>
                    <a:pt x="2689092" y="1556827"/>
                  </a:lnTo>
                  <a:lnTo>
                    <a:pt x="2754680" y="1555803"/>
                  </a:lnTo>
                  <a:lnTo>
                    <a:pt x="2820268" y="1558875"/>
                  </a:lnTo>
                  <a:lnTo>
                    <a:pt x="2885855" y="1558875"/>
                  </a:lnTo>
                  <a:lnTo>
                    <a:pt x="2951443" y="1559387"/>
                  </a:lnTo>
                  <a:lnTo>
                    <a:pt x="3017031" y="1558875"/>
                  </a:lnTo>
                  <a:lnTo>
                    <a:pt x="3082618" y="1558363"/>
                  </a:lnTo>
                  <a:lnTo>
                    <a:pt x="3148206" y="1558875"/>
                  </a:lnTo>
                  <a:lnTo>
                    <a:pt x="3213793" y="1559899"/>
                  </a:lnTo>
                  <a:lnTo>
                    <a:pt x="3279381" y="1560411"/>
                  </a:lnTo>
                  <a:lnTo>
                    <a:pt x="3344969" y="1559899"/>
                  </a:lnTo>
                  <a:lnTo>
                    <a:pt x="3410556" y="1560411"/>
                  </a:lnTo>
                  <a:lnTo>
                    <a:pt x="3476144" y="1559899"/>
                  </a:lnTo>
                  <a:lnTo>
                    <a:pt x="3541732" y="1559899"/>
                  </a:lnTo>
                  <a:lnTo>
                    <a:pt x="3607319" y="1559899"/>
                  </a:lnTo>
                  <a:lnTo>
                    <a:pt x="3672907" y="1559387"/>
                  </a:lnTo>
                  <a:lnTo>
                    <a:pt x="3738495" y="1559899"/>
                  </a:lnTo>
                  <a:lnTo>
                    <a:pt x="3804082" y="1559899"/>
                  </a:lnTo>
                  <a:lnTo>
                    <a:pt x="3869670" y="1560411"/>
                  </a:lnTo>
                  <a:lnTo>
                    <a:pt x="3935257" y="1559899"/>
                  </a:lnTo>
                  <a:lnTo>
                    <a:pt x="4000845" y="1560411"/>
                  </a:lnTo>
                  <a:lnTo>
                    <a:pt x="4066433" y="1560411"/>
                  </a:lnTo>
                  <a:lnTo>
                    <a:pt x="4132020" y="1560411"/>
                  </a:lnTo>
                  <a:lnTo>
                    <a:pt x="4197608" y="1560411"/>
                  </a:lnTo>
                  <a:lnTo>
                    <a:pt x="4263196" y="1560411"/>
                  </a:lnTo>
                  <a:lnTo>
                    <a:pt x="4328783" y="1560411"/>
                  </a:lnTo>
                  <a:lnTo>
                    <a:pt x="4394371" y="1560411"/>
                  </a:lnTo>
                  <a:lnTo>
                    <a:pt x="4459958" y="1560411"/>
                  </a:lnTo>
                  <a:lnTo>
                    <a:pt x="4525546" y="1560411"/>
                  </a:lnTo>
                  <a:lnTo>
                    <a:pt x="4591134" y="1560411"/>
                  </a:lnTo>
                  <a:lnTo>
                    <a:pt x="4656721" y="1560411"/>
                  </a:lnTo>
                  <a:lnTo>
                    <a:pt x="4722309" y="1560411"/>
                  </a:lnTo>
                  <a:lnTo>
                    <a:pt x="4787897" y="1560411"/>
                  </a:lnTo>
                  <a:lnTo>
                    <a:pt x="4853484" y="1560411"/>
                  </a:lnTo>
                  <a:lnTo>
                    <a:pt x="4919072" y="1560411"/>
                  </a:lnTo>
                  <a:lnTo>
                    <a:pt x="4984660" y="1559899"/>
                  </a:lnTo>
                  <a:lnTo>
                    <a:pt x="5050247" y="1560411"/>
                  </a:lnTo>
                  <a:lnTo>
                    <a:pt x="5115835" y="1560411"/>
                  </a:lnTo>
                  <a:lnTo>
                    <a:pt x="5181422" y="1560411"/>
                  </a:lnTo>
                  <a:lnTo>
                    <a:pt x="5247010" y="1560411"/>
                  </a:lnTo>
                  <a:lnTo>
                    <a:pt x="5312598" y="1560411"/>
                  </a:lnTo>
                  <a:lnTo>
                    <a:pt x="5378185" y="1560411"/>
                  </a:lnTo>
                  <a:lnTo>
                    <a:pt x="5443773" y="1560411"/>
                  </a:lnTo>
                  <a:lnTo>
                    <a:pt x="5509361" y="1560411"/>
                  </a:lnTo>
                  <a:lnTo>
                    <a:pt x="5574948" y="1560411"/>
                  </a:lnTo>
                  <a:lnTo>
                    <a:pt x="5640536" y="1560411"/>
                  </a:lnTo>
                  <a:lnTo>
                    <a:pt x="5706123" y="1560411"/>
                  </a:lnTo>
                  <a:lnTo>
                    <a:pt x="5771711" y="1560411"/>
                  </a:lnTo>
                  <a:lnTo>
                    <a:pt x="5837299" y="1560411"/>
                  </a:lnTo>
                  <a:lnTo>
                    <a:pt x="5902886" y="1560411"/>
                  </a:lnTo>
                  <a:lnTo>
                    <a:pt x="5968474" y="1560411"/>
                  </a:lnTo>
                  <a:lnTo>
                    <a:pt x="6034062" y="1560411"/>
                  </a:lnTo>
                  <a:lnTo>
                    <a:pt x="6099649" y="1560411"/>
                  </a:lnTo>
                  <a:lnTo>
                    <a:pt x="6165237" y="1560411"/>
                  </a:lnTo>
                  <a:lnTo>
                    <a:pt x="6230825" y="1560411"/>
                  </a:lnTo>
                  <a:lnTo>
                    <a:pt x="6296412" y="1560411"/>
                  </a:lnTo>
                  <a:lnTo>
                    <a:pt x="6362000" y="1560411"/>
                  </a:lnTo>
                  <a:lnTo>
                    <a:pt x="6427587" y="1560411"/>
                  </a:lnTo>
                  <a:lnTo>
                    <a:pt x="6493175" y="1560411"/>
                  </a:lnTo>
                  <a:lnTo>
                    <a:pt x="6558763" y="1560411"/>
                  </a:lnTo>
                  <a:lnTo>
                    <a:pt x="6624350" y="1560411"/>
                  </a:lnTo>
                  <a:lnTo>
                    <a:pt x="6689938" y="1560411"/>
                  </a:lnTo>
                  <a:lnTo>
                    <a:pt x="6755526" y="1560411"/>
                  </a:lnTo>
                  <a:lnTo>
                    <a:pt x="6821113" y="1560411"/>
                  </a:lnTo>
                </a:path>
              </a:pathLst>
            </a:custGeom>
            <a:ln w="32521" cap="flat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21"/>
            <p:cNvSpPr/>
            <p:nvPr/>
          </p:nvSpPr>
          <p:spPr>
            <a:xfrm>
              <a:off x="1442389" y="3357318"/>
              <a:ext cx="6821113" cy="1664848"/>
            </a:xfrm>
            <a:custGeom>
              <a:avLst/>
              <a:gdLst/>
              <a:ahLst/>
              <a:cxnLst/>
              <a:rect l="0" t="0" r="0" b="0"/>
              <a:pathLst>
                <a:path w="6821113" h="1664848">
                  <a:moveTo>
                    <a:pt x="0" y="1664848"/>
                  </a:moveTo>
                  <a:lnTo>
                    <a:pt x="65587" y="1581401"/>
                  </a:lnTo>
                  <a:lnTo>
                    <a:pt x="131175" y="1341298"/>
                  </a:lnTo>
                  <a:lnTo>
                    <a:pt x="196762" y="1136008"/>
                  </a:lnTo>
                  <a:lnTo>
                    <a:pt x="262350" y="952219"/>
                  </a:lnTo>
                  <a:lnTo>
                    <a:pt x="327938" y="793516"/>
                  </a:lnTo>
                  <a:lnTo>
                    <a:pt x="393525" y="676280"/>
                  </a:lnTo>
                  <a:lnTo>
                    <a:pt x="459113" y="574403"/>
                  </a:lnTo>
                  <a:lnTo>
                    <a:pt x="524701" y="458191"/>
                  </a:lnTo>
                  <a:lnTo>
                    <a:pt x="590288" y="400341"/>
                  </a:lnTo>
                  <a:lnTo>
                    <a:pt x="655876" y="347099"/>
                  </a:lnTo>
                  <a:lnTo>
                    <a:pt x="721463" y="291297"/>
                  </a:lnTo>
                  <a:lnTo>
                    <a:pt x="787051" y="274403"/>
                  </a:lnTo>
                  <a:lnTo>
                    <a:pt x="852639" y="202218"/>
                  </a:lnTo>
                  <a:lnTo>
                    <a:pt x="918226" y="179693"/>
                  </a:lnTo>
                  <a:lnTo>
                    <a:pt x="983814" y="147440"/>
                  </a:lnTo>
                  <a:lnTo>
                    <a:pt x="1049402" y="265699"/>
                  </a:lnTo>
                  <a:lnTo>
                    <a:pt x="1114989" y="755632"/>
                  </a:lnTo>
                  <a:lnTo>
                    <a:pt x="1180577" y="872356"/>
                  </a:lnTo>
                  <a:lnTo>
                    <a:pt x="1246165" y="1338738"/>
                  </a:lnTo>
                  <a:lnTo>
                    <a:pt x="1311752" y="1365871"/>
                  </a:lnTo>
                  <a:lnTo>
                    <a:pt x="1377340" y="1232254"/>
                  </a:lnTo>
                  <a:lnTo>
                    <a:pt x="1442927" y="922014"/>
                  </a:lnTo>
                  <a:lnTo>
                    <a:pt x="1508515" y="404437"/>
                  </a:lnTo>
                  <a:lnTo>
                    <a:pt x="1574103" y="114163"/>
                  </a:lnTo>
                  <a:lnTo>
                    <a:pt x="1639690" y="77815"/>
                  </a:lnTo>
                  <a:lnTo>
                    <a:pt x="1705278" y="60921"/>
                  </a:lnTo>
                  <a:lnTo>
                    <a:pt x="1770866" y="57849"/>
                  </a:lnTo>
                  <a:lnTo>
                    <a:pt x="1836453" y="63481"/>
                  </a:lnTo>
                  <a:lnTo>
                    <a:pt x="1902041" y="55290"/>
                  </a:lnTo>
                  <a:lnTo>
                    <a:pt x="1967628" y="41467"/>
                  </a:lnTo>
                  <a:lnTo>
                    <a:pt x="2033216" y="39419"/>
                  </a:lnTo>
                  <a:lnTo>
                    <a:pt x="2098804" y="30204"/>
                  </a:lnTo>
                  <a:lnTo>
                    <a:pt x="2164391" y="29692"/>
                  </a:lnTo>
                  <a:lnTo>
                    <a:pt x="2229979" y="32764"/>
                  </a:lnTo>
                  <a:lnTo>
                    <a:pt x="2295567" y="24061"/>
                  </a:lnTo>
                  <a:lnTo>
                    <a:pt x="2361154" y="29180"/>
                  </a:lnTo>
                  <a:lnTo>
                    <a:pt x="2426742" y="19453"/>
                  </a:lnTo>
                  <a:lnTo>
                    <a:pt x="2492330" y="41467"/>
                  </a:lnTo>
                  <a:lnTo>
                    <a:pt x="2557917" y="25085"/>
                  </a:lnTo>
                  <a:lnTo>
                    <a:pt x="2623505" y="9726"/>
                  </a:lnTo>
                  <a:lnTo>
                    <a:pt x="2689092" y="20989"/>
                  </a:lnTo>
                  <a:lnTo>
                    <a:pt x="2754680" y="28668"/>
                  </a:lnTo>
                  <a:lnTo>
                    <a:pt x="2820268" y="26109"/>
                  </a:lnTo>
                  <a:lnTo>
                    <a:pt x="2885855" y="24061"/>
                  </a:lnTo>
                  <a:lnTo>
                    <a:pt x="2951443" y="28668"/>
                  </a:lnTo>
                  <a:lnTo>
                    <a:pt x="3017031" y="29692"/>
                  </a:lnTo>
                  <a:lnTo>
                    <a:pt x="3082618" y="16382"/>
                  </a:lnTo>
                  <a:lnTo>
                    <a:pt x="3148206" y="17918"/>
                  </a:lnTo>
                  <a:lnTo>
                    <a:pt x="3213793" y="23037"/>
                  </a:lnTo>
                  <a:lnTo>
                    <a:pt x="3279381" y="20477"/>
                  </a:lnTo>
                  <a:lnTo>
                    <a:pt x="3344969" y="23549"/>
                  </a:lnTo>
                  <a:lnTo>
                    <a:pt x="3410556" y="21501"/>
                  </a:lnTo>
                  <a:lnTo>
                    <a:pt x="3476144" y="24061"/>
                  </a:lnTo>
                  <a:lnTo>
                    <a:pt x="3541732" y="15358"/>
                  </a:lnTo>
                  <a:lnTo>
                    <a:pt x="3607319" y="20477"/>
                  </a:lnTo>
                  <a:lnTo>
                    <a:pt x="3672907" y="15870"/>
                  </a:lnTo>
                  <a:lnTo>
                    <a:pt x="3738495" y="15870"/>
                  </a:lnTo>
                  <a:lnTo>
                    <a:pt x="3804082" y="22013"/>
                  </a:lnTo>
                  <a:lnTo>
                    <a:pt x="3869670" y="26621"/>
                  </a:lnTo>
                  <a:lnTo>
                    <a:pt x="3935257" y="15358"/>
                  </a:lnTo>
                  <a:lnTo>
                    <a:pt x="4000845" y="33276"/>
                  </a:lnTo>
                  <a:lnTo>
                    <a:pt x="4066433" y="22013"/>
                  </a:lnTo>
                  <a:lnTo>
                    <a:pt x="4132020" y="39419"/>
                  </a:lnTo>
                  <a:lnTo>
                    <a:pt x="4197608" y="15870"/>
                  </a:lnTo>
                  <a:lnTo>
                    <a:pt x="4263196" y="15358"/>
                  </a:lnTo>
                  <a:lnTo>
                    <a:pt x="4328783" y="27133"/>
                  </a:lnTo>
                  <a:lnTo>
                    <a:pt x="4394371" y="12286"/>
                  </a:lnTo>
                  <a:lnTo>
                    <a:pt x="4459958" y="20989"/>
                  </a:lnTo>
                  <a:lnTo>
                    <a:pt x="4525546" y="49658"/>
                  </a:lnTo>
                  <a:lnTo>
                    <a:pt x="4591134" y="165870"/>
                  </a:lnTo>
                  <a:lnTo>
                    <a:pt x="4656721" y="287713"/>
                  </a:lnTo>
                  <a:lnTo>
                    <a:pt x="4722309" y="318942"/>
                  </a:lnTo>
                  <a:lnTo>
                    <a:pt x="4787897" y="268259"/>
                  </a:lnTo>
                  <a:lnTo>
                    <a:pt x="4853484" y="131058"/>
                  </a:lnTo>
                  <a:lnTo>
                    <a:pt x="4919072" y="37372"/>
                  </a:lnTo>
                  <a:lnTo>
                    <a:pt x="4984660" y="20477"/>
                  </a:lnTo>
                  <a:lnTo>
                    <a:pt x="5050247" y="17918"/>
                  </a:lnTo>
                  <a:lnTo>
                    <a:pt x="5115835" y="31228"/>
                  </a:lnTo>
                  <a:lnTo>
                    <a:pt x="5181422" y="32252"/>
                  </a:lnTo>
                  <a:lnTo>
                    <a:pt x="5247010" y="29692"/>
                  </a:lnTo>
                  <a:lnTo>
                    <a:pt x="5312598" y="23549"/>
                  </a:lnTo>
                  <a:lnTo>
                    <a:pt x="5378185" y="15870"/>
                  </a:lnTo>
                  <a:lnTo>
                    <a:pt x="5443773" y="27645"/>
                  </a:lnTo>
                  <a:lnTo>
                    <a:pt x="5509361" y="17406"/>
                  </a:lnTo>
                  <a:lnTo>
                    <a:pt x="5574948" y="21501"/>
                  </a:lnTo>
                  <a:lnTo>
                    <a:pt x="5640536" y="26621"/>
                  </a:lnTo>
                  <a:lnTo>
                    <a:pt x="5706123" y="17406"/>
                  </a:lnTo>
                  <a:lnTo>
                    <a:pt x="5771711" y="20989"/>
                  </a:lnTo>
                  <a:lnTo>
                    <a:pt x="5837299" y="23549"/>
                  </a:lnTo>
                  <a:lnTo>
                    <a:pt x="5902886" y="17918"/>
                  </a:lnTo>
                  <a:lnTo>
                    <a:pt x="5968474" y="23549"/>
                  </a:lnTo>
                  <a:lnTo>
                    <a:pt x="6034062" y="27133"/>
                  </a:lnTo>
                  <a:lnTo>
                    <a:pt x="6099649" y="9726"/>
                  </a:lnTo>
                  <a:lnTo>
                    <a:pt x="6165237" y="14846"/>
                  </a:lnTo>
                  <a:lnTo>
                    <a:pt x="6230825" y="35836"/>
                  </a:lnTo>
                  <a:lnTo>
                    <a:pt x="6296412" y="21501"/>
                  </a:lnTo>
                  <a:lnTo>
                    <a:pt x="6362000" y="29180"/>
                  </a:lnTo>
                  <a:lnTo>
                    <a:pt x="6427587" y="13822"/>
                  </a:lnTo>
                  <a:lnTo>
                    <a:pt x="6493175" y="12286"/>
                  </a:lnTo>
                  <a:lnTo>
                    <a:pt x="6558763" y="0"/>
                  </a:lnTo>
                  <a:lnTo>
                    <a:pt x="6624350" y="28668"/>
                  </a:lnTo>
                  <a:lnTo>
                    <a:pt x="6689938" y="35324"/>
                  </a:lnTo>
                  <a:lnTo>
                    <a:pt x="6755526" y="7167"/>
                  </a:lnTo>
                  <a:lnTo>
                    <a:pt x="6821113" y="13310"/>
                  </a:lnTo>
                </a:path>
              </a:pathLst>
            </a:custGeom>
            <a:ln w="32521" cap="flat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t22"/>
            <p:cNvSpPr/>
            <p:nvPr/>
          </p:nvSpPr>
          <p:spPr>
            <a:xfrm>
              <a:off x="1410787" y="4489882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t23"/>
            <p:cNvSpPr/>
            <p:nvPr/>
          </p:nvSpPr>
          <p:spPr>
            <a:xfrm>
              <a:off x="1410787" y="499056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t24"/>
            <p:cNvSpPr/>
            <p:nvPr/>
          </p:nvSpPr>
          <p:spPr>
            <a:xfrm>
              <a:off x="1476375" y="34301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t25"/>
            <p:cNvSpPr/>
            <p:nvPr/>
          </p:nvSpPr>
          <p:spPr>
            <a:xfrm>
              <a:off x="1476375" y="490711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t26"/>
            <p:cNvSpPr/>
            <p:nvPr/>
          </p:nvSpPr>
          <p:spPr>
            <a:xfrm>
              <a:off x="1541963" y="3686126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t27"/>
            <p:cNvSpPr/>
            <p:nvPr/>
          </p:nvSpPr>
          <p:spPr>
            <a:xfrm>
              <a:off x="1541963" y="466701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t28"/>
            <p:cNvSpPr/>
            <p:nvPr/>
          </p:nvSpPr>
          <p:spPr>
            <a:xfrm>
              <a:off x="1607550" y="3877594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t29"/>
            <p:cNvSpPr/>
            <p:nvPr/>
          </p:nvSpPr>
          <p:spPr>
            <a:xfrm>
              <a:off x="1607550" y="446172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t30"/>
            <p:cNvSpPr/>
            <p:nvPr/>
          </p:nvSpPr>
          <p:spPr>
            <a:xfrm>
              <a:off x="1673138" y="406138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t31"/>
            <p:cNvSpPr/>
            <p:nvPr/>
          </p:nvSpPr>
          <p:spPr>
            <a:xfrm>
              <a:off x="1673138" y="427793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t32"/>
            <p:cNvSpPr/>
            <p:nvPr/>
          </p:nvSpPr>
          <p:spPr>
            <a:xfrm>
              <a:off x="1738725" y="4210871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t33"/>
            <p:cNvSpPr/>
            <p:nvPr/>
          </p:nvSpPr>
          <p:spPr>
            <a:xfrm>
              <a:off x="1738725" y="411923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pt34"/>
            <p:cNvSpPr/>
            <p:nvPr/>
          </p:nvSpPr>
          <p:spPr>
            <a:xfrm>
              <a:off x="1804313" y="4331178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pt35"/>
            <p:cNvSpPr/>
            <p:nvPr/>
          </p:nvSpPr>
          <p:spPr>
            <a:xfrm>
              <a:off x="1804313" y="400199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pt36"/>
            <p:cNvSpPr/>
            <p:nvPr/>
          </p:nvSpPr>
          <p:spPr>
            <a:xfrm>
              <a:off x="1869901" y="4449950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8" name="pt37"/>
            <p:cNvSpPr/>
            <p:nvPr/>
          </p:nvSpPr>
          <p:spPr>
            <a:xfrm>
              <a:off x="1869901" y="3900120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9" name="pt38"/>
            <p:cNvSpPr/>
            <p:nvPr/>
          </p:nvSpPr>
          <p:spPr>
            <a:xfrm>
              <a:off x="1935488" y="455387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0" name="pt39"/>
            <p:cNvSpPr/>
            <p:nvPr/>
          </p:nvSpPr>
          <p:spPr>
            <a:xfrm>
              <a:off x="1935488" y="378390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1" name="pt40"/>
            <p:cNvSpPr/>
            <p:nvPr/>
          </p:nvSpPr>
          <p:spPr>
            <a:xfrm>
              <a:off x="2001076" y="4612237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2" name="pt41"/>
            <p:cNvSpPr/>
            <p:nvPr/>
          </p:nvSpPr>
          <p:spPr>
            <a:xfrm>
              <a:off x="2001076" y="372605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3" name="pt42"/>
            <p:cNvSpPr/>
            <p:nvPr/>
          </p:nvSpPr>
          <p:spPr>
            <a:xfrm>
              <a:off x="2066664" y="4678278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4" name="pt43"/>
            <p:cNvSpPr/>
            <p:nvPr/>
          </p:nvSpPr>
          <p:spPr>
            <a:xfrm>
              <a:off x="2066664" y="367281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5" name="pt44"/>
            <p:cNvSpPr/>
            <p:nvPr/>
          </p:nvSpPr>
          <p:spPr>
            <a:xfrm>
              <a:off x="2132251" y="4717698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6" name="pt45"/>
            <p:cNvSpPr/>
            <p:nvPr/>
          </p:nvSpPr>
          <p:spPr>
            <a:xfrm>
              <a:off x="2132251" y="361701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7" name="pt46"/>
            <p:cNvSpPr/>
            <p:nvPr/>
          </p:nvSpPr>
          <p:spPr>
            <a:xfrm>
              <a:off x="2197839" y="4751998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8" name="pt47"/>
            <p:cNvSpPr/>
            <p:nvPr/>
          </p:nvSpPr>
          <p:spPr>
            <a:xfrm>
              <a:off x="2197839" y="360011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9" name="pt48"/>
            <p:cNvSpPr/>
            <p:nvPr/>
          </p:nvSpPr>
          <p:spPr>
            <a:xfrm>
              <a:off x="2263426" y="4804216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0" name="pt49"/>
            <p:cNvSpPr/>
            <p:nvPr/>
          </p:nvSpPr>
          <p:spPr>
            <a:xfrm>
              <a:off x="2263426" y="352793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1" name="pt50"/>
            <p:cNvSpPr/>
            <p:nvPr/>
          </p:nvSpPr>
          <p:spPr>
            <a:xfrm>
              <a:off x="2329014" y="4828790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2" name="pt51"/>
            <p:cNvSpPr/>
            <p:nvPr/>
          </p:nvSpPr>
          <p:spPr>
            <a:xfrm>
              <a:off x="2329014" y="350540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3" name="pt52"/>
            <p:cNvSpPr/>
            <p:nvPr/>
          </p:nvSpPr>
          <p:spPr>
            <a:xfrm>
              <a:off x="2394602" y="4868210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4" name="pt53"/>
            <p:cNvSpPr/>
            <p:nvPr/>
          </p:nvSpPr>
          <p:spPr>
            <a:xfrm>
              <a:off x="2394602" y="347315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5" name="pt54"/>
            <p:cNvSpPr/>
            <p:nvPr/>
          </p:nvSpPr>
          <p:spPr>
            <a:xfrm>
              <a:off x="2460189" y="4885616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6" name="pt55"/>
            <p:cNvSpPr/>
            <p:nvPr/>
          </p:nvSpPr>
          <p:spPr>
            <a:xfrm>
              <a:off x="2460189" y="359141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7" name="pt56"/>
            <p:cNvSpPr/>
            <p:nvPr/>
          </p:nvSpPr>
          <p:spPr>
            <a:xfrm>
              <a:off x="2525777" y="4936811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8" name="pt57"/>
            <p:cNvSpPr/>
            <p:nvPr/>
          </p:nvSpPr>
          <p:spPr>
            <a:xfrm>
              <a:off x="2525777" y="408134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9" name="pt58"/>
            <p:cNvSpPr/>
            <p:nvPr/>
          </p:nvSpPr>
          <p:spPr>
            <a:xfrm>
              <a:off x="2591365" y="4933739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0" name="pt59"/>
            <p:cNvSpPr/>
            <p:nvPr/>
          </p:nvSpPr>
          <p:spPr>
            <a:xfrm>
              <a:off x="2591365" y="4198072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1" name="pt60"/>
            <p:cNvSpPr/>
            <p:nvPr/>
          </p:nvSpPr>
          <p:spPr>
            <a:xfrm>
              <a:off x="2656952" y="497213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2" name="pt61"/>
            <p:cNvSpPr/>
            <p:nvPr/>
          </p:nvSpPr>
          <p:spPr>
            <a:xfrm>
              <a:off x="2656952" y="466445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3" name="pt62"/>
            <p:cNvSpPr/>
            <p:nvPr/>
          </p:nvSpPr>
          <p:spPr>
            <a:xfrm>
              <a:off x="2722540" y="4973159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4" name="pt63"/>
            <p:cNvSpPr/>
            <p:nvPr/>
          </p:nvSpPr>
          <p:spPr>
            <a:xfrm>
              <a:off x="2722540" y="469158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5" name="pt64"/>
            <p:cNvSpPr/>
            <p:nvPr/>
          </p:nvSpPr>
          <p:spPr>
            <a:xfrm>
              <a:off x="2788128" y="4965991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6" name="pt65"/>
            <p:cNvSpPr/>
            <p:nvPr/>
          </p:nvSpPr>
          <p:spPr>
            <a:xfrm>
              <a:off x="2788128" y="4557970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7" name="pt66"/>
            <p:cNvSpPr/>
            <p:nvPr/>
          </p:nvSpPr>
          <p:spPr>
            <a:xfrm>
              <a:off x="2853715" y="4961384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8" name="pt67"/>
            <p:cNvSpPr/>
            <p:nvPr/>
          </p:nvSpPr>
          <p:spPr>
            <a:xfrm>
              <a:off x="2853715" y="4247731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9" name="pt68"/>
            <p:cNvSpPr/>
            <p:nvPr/>
          </p:nvSpPr>
          <p:spPr>
            <a:xfrm>
              <a:off x="2919303" y="4936811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0" name="pt69"/>
            <p:cNvSpPr/>
            <p:nvPr/>
          </p:nvSpPr>
          <p:spPr>
            <a:xfrm>
              <a:off x="2919303" y="373015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1" name="pt70"/>
            <p:cNvSpPr/>
            <p:nvPr/>
          </p:nvSpPr>
          <p:spPr>
            <a:xfrm>
              <a:off x="2984890" y="4926060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2" name="pt71"/>
            <p:cNvSpPr/>
            <p:nvPr/>
          </p:nvSpPr>
          <p:spPr>
            <a:xfrm>
              <a:off x="2984890" y="3439880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3" name="pt72"/>
            <p:cNvSpPr/>
            <p:nvPr/>
          </p:nvSpPr>
          <p:spPr>
            <a:xfrm>
              <a:off x="3050478" y="494807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4" name="pt73"/>
            <p:cNvSpPr/>
            <p:nvPr/>
          </p:nvSpPr>
          <p:spPr>
            <a:xfrm>
              <a:off x="3050478" y="3403532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5" name="pt74"/>
            <p:cNvSpPr/>
            <p:nvPr/>
          </p:nvSpPr>
          <p:spPr>
            <a:xfrm>
              <a:off x="3116066" y="4939370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6" name="pt75"/>
            <p:cNvSpPr/>
            <p:nvPr/>
          </p:nvSpPr>
          <p:spPr>
            <a:xfrm>
              <a:off x="3116066" y="338663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7" name="pt76"/>
            <p:cNvSpPr/>
            <p:nvPr/>
          </p:nvSpPr>
          <p:spPr>
            <a:xfrm>
              <a:off x="3181653" y="495063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8" name="pt77"/>
            <p:cNvSpPr/>
            <p:nvPr/>
          </p:nvSpPr>
          <p:spPr>
            <a:xfrm>
              <a:off x="3181653" y="338356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9" name="pt78"/>
            <p:cNvSpPr/>
            <p:nvPr/>
          </p:nvSpPr>
          <p:spPr>
            <a:xfrm>
              <a:off x="3247241" y="4963432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0" name="pt79"/>
            <p:cNvSpPr/>
            <p:nvPr/>
          </p:nvSpPr>
          <p:spPr>
            <a:xfrm>
              <a:off x="3247241" y="338919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1" name="pt80"/>
            <p:cNvSpPr/>
            <p:nvPr/>
          </p:nvSpPr>
          <p:spPr>
            <a:xfrm>
              <a:off x="3312829" y="4968551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2" name="pt81"/>
            <p:cNvSpPr/>
            <p:nvPr/>
          </p:nvSpPr>
          <p:spPr>
            <a:xfrm>
              <a:off x="3312829" y="338100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3" name="pt82"/>
            <p:cNvSpPr/>
            <p:nvPr/>
          </p:nvSpPr>
          <p:spPr>
            <a:xfrm>
              <a:off x="3378416" y="496650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4" name="pt83"/>
            <p:cNvSpPr/>
            <p:nvPr/>
          </p:nvSpPr>
          <p:spPr>
            <a:xfrm>
              <a:off x="3378416" y="336718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5" name="pt84"/>
            <p:cNvSpPr/>
            <p:nvPr/>
          </p:nvSpPr>
          <p:spPr>
            <a:xfrm>
              <a:off x="3444004" y="4973159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6" name="pt85"/>
            <p:cNvSpPr/>
            <p:nvPr/>
          </p:nvSpPr>
          <p:spPr>
            <a:xfrm>
              <a:off x="3444004" y="336513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7" name="pt86"/>
            <p:cNvSpPr/>
            <p:nvPr/>
          </p:nvSpPr>
          <p:spPr>
            <a:xfrm>
              <a:off x="3509591" y="4977766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8" name="pt87"/>
            <p:cNvSpPr/>
            <p:nvPr/>
          </p:nvSpPr>
          <p:spPr>
            <a:xfrm>
              <a:off x="3509591" y="3355921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9" name="pt88"/>
            <p:cNvSpPr/>
            <p:nvPr/>
          </p:nvSpPr>
          <p:spPr>
            <a:xfrm>
              <a:off x="3575179" y="4978278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0" name="pt89"/>
            <p:cNvSpPr/>
            <p:nvPr/>
          </p:nvSpPr>
          <p:spPr>
            <a:xfrm>
              <a:off x="3575179" y="335540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1" name="pt90"/>
            <p:cNvSpPr/>
            <p:nvPr/>
          </p:nvSpPr>
          <p:spPr>
            <a:xfrm>
              <a:off x="3640767" y="4977254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2" name="pt91"/>
            <p:cNvSpPr/>
            <p:nvPr/>
          </p:nvSpPr>
          <p:spPr>
            <a:xfrm>
              <a:off x="3640767" y="3358481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3" name="pt92"/>
            <p:cNvSpPr/>
            <p:nvPr/>
          </p:nvSpPr>
          <p:spPr>
            <a:xfrm>
              <a:off x="3706354" y="4981862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4" name="pt93"/>
            <p:cNvSpPr/>
            <p:nvPr/>
          </p:nvSpPr>
          <p:spPr>
            <a:xfrm>
              <a:off x="3706354" y="334977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5" name="pt94"/>
            <p:cNvSpPr/>
            <p:nvPr/>
          </p:nvSpPr>
          <p:spPr>
            <a:xfrm>
              <a:off x="3771942" y="498544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6" name="pt95"/>
            <p:cNvSpPr/>
            <p:nvPr/>
          </p:nvSpPr>
          <p:spPr>
            <a:xfrm>
              <a:off x="3771942" y="335489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7" name="pt96"/>
            <p:cNvSpPr/>
            <p:nvPr/>
          </p:nvSpPr>
          <p:spPr>
            <a:xfrm>
              <a:off x="3837530" y="4986469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8" name="pt97"/>
            <p:cNvSpPr/>
            <p:nvPr/>
          </p:nvSpPr>
          <p:spPr>
            <a:xfrm>
              <a:off x="3837530" y="3345170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9" name="pt98"/>
            <p:cNvSpPr/>
            <p:nvPr/>
          </p:nvSpPr>
          <p:spPr>
            <a:xfrm>
              <a:off x="3903117" y="4983398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0" name="pt99"/>
            <p:cNvSpPr/>
            <p:nvPr/>
          </p:nvSpPr>
          <p:spPr>
            <a:xfrm>
              <a:off x="3903117" y="336718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1" name="pt100"/>
            <p:cNvSpPr/>
            <p:nvPr/>
          </p:nvSpPr>
          <p:spPr>
            <a:xfrm>
              <a:off x="3968705" y="4984421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2" name="pt101"/>
            <p:cNvSpPr/>
            <p:nvPr/>
          </p:nvSpPr>
          <p:spPr>
            <a:xfrm>
              <a:off x="3968705" y="3350802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3" name="pt102"/>
            <p:cNvSpPr/>
            <p:nvPr/>
          </p:nvSpPr>
          <p:spPr>
            <a:xfrm>
              <a:off x="4034293" y="4988517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4" name="pt103"/>
            <p:cNvSpPr/>
            <p:nvPr/>
          </p:nvSpPr>
          <p:spPr>
            <a:xfrm>
              <a:off x="4034293" y="333544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5" name="pt104"/>
            <p:cNvSpPr/>
            <p:nvPr/>
          </p:nvSpPr>
          <p:spPr>
            <a:xfrm>
              <a:off x="4099880" y="4986981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6" name="pt105"/>
            <p:cNvSpPr/>
            <p:nvPr/>
          </p:nvSpPr>
          <p:spPr>
            <a:xfrm>
              <a:off x="4099880" y="334670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7" name="pt106"/>
            <p:cNvSpPr/>
            <p:nvPr/>
          </p:nvSpPr>
          <p:spPr>
            <a:xfrm>
              <a:off x="4165468" y="4985957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8" name="pt107"/>
            <p:cNvSpPr/>
            <p:nvPr/>
          </p:nvSpPr>
          <p:spPr>
            <a:xfrm>
              <a:off x="4165468" y="335438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9" name="pt108"/>
            <p:cNvSpPr/>
            <p:nvPr/>
          </p:nvSpPr>
          <p:spPr>
            <a:xfrm>
              <a:off x="4231055" y="4989029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0" name="pt109"/>
            <p:cNvSpPr/>
            <p:nvPr/>
          </p:nvSpPr>
          <p:spPr>
            <a:xfrm>
              <a:off x="4231055" y="335182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1" name="pt110"/>
            <p:cNvSpPr/>
            <p:nvPr/>
          </p:nvSpPr>
          <p:spPr>
            <a:xfrm>
              <a:off x="4296643" y="4989029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2" name="pt111"/>
            <p:cNvSpPr/>
            <p:nvPr/>
          </p:nvSpPr>
          <p:spPr>
            <a:xfrm>
              <a:off x="4296643" y="334977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3" name="pt112"/>
            <p:cNvSpPr/>
            <p:nvPr/>
          </p:nvSpPr>
          <p:spPr>
            <a:xfrm>
              <a:off x="4362231" y="4989541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4" name="pt113"/>
            <p:cNvSpPr/>
            <p:nvPr/>
          </p:nvSpPr>
          <p:spPr>
            <a:xfrm>
              <a:off x="4362231" y="335438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5" name="pt114"/>
            <p:cNvSpPr/>
            <p:nvPr/>
          </p:nvSpPr>
          <p:spPr>
            <a:xfrm>
              <a:off x="4427818" y="4989029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6" name="pt115"/>
            <p:cNvSpPr/>
            <p:nvPr/>
          </p:nvSpPr>
          <p:spPr>
            <a:xfrm>
              <a:off x="4427818" y="335540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7" name="pt116"/>
            <p:cNvSpPr/>
            <p:nvPr/>
          </p:nvSpPr>
          <p:spPr>
            <a:xfrm>
              <a:off x="4493406" y="4988517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8" name="pt117"/>
            <p:cNvSpPr/>
            <p:nvPr/>
          </p:nvSpPr>
          <p:spPr>
            <a:xfrm>
              <a:off x="4493406" y="334209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9" name="pt118"/>
            <p:cNvSpPr/>
            <p:nvPr/>
          </p:nvSpPr>
          <p:spPr>
            <a:xfrm>
              <a:off x="4558994" y="4989029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0" name="pt119"/>
            <p:cNvSpPr/>
            <p:nvPr/>
          </p:nvSpPr>
          <p:spPr>
            <a:xfrm>
              <a:off x="4558994" y="334363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1" name="pt120"/>
            <p:cNvSpPr/>
            <p:nvPr/>
          </p:nvSpPr>
          <p:spPr>
            <a:xfrm>
              <a:off x="4624581" y="49900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2" name="pt121"/>
            <p:cNvSpPr/>
            <p:nvPr/>
          </p:nvSpPr>
          <p:spPr>
            <a:xfrm>
              <a:off x="4624581" y="334875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3" name="pt122"/>
            <p:cNvSpPr/>
            <p:nvPr/>
          </p:nvSpPr>
          <p:spPr>
            <a:xfrm>
              <a:off x="4690169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4" name="pt123"/>
            <p:cNvSpPr/>
            <p:nvPr/>
          </p:nvSpPr>
          <p:spPr>
            <a:xfrm>
              <a:off x="4690169" y="334619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5" name="pt124"/>
            <p:cNvSpPr/>
            <p:nvPr/>
          </p:nvSpPr>
          <p:spPr>
            <a:xfrm>
              <a:off x="4755756" y="49900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6" name="pt125"/>
            <p:cNvSpPr/>
            <p:nvPr/>
          </p:nvSpPr>
          <p:spPr>
            <a:xfrm>
              <a:off x="4755756" y="334926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7" name="pt126"/>
            <p:cNvSpPr/>
            <p:nvPr/>
          </p:nvSpPr>
          <p:spPr>
            <a:xfrm>
              <a:off x="4821344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8" name="pt127"/>
            <p:cNvSpPr/>
            <p:nvPr/>
          </p:nvSpPr>
          <p:spPr>
            <a:xfrm>
              <a:off x="4821344" y="334721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9" name="pt128"/>
            <p:cNvSpPr/>
            <p:nvPr/>
          </p:nvSpPr>
          <p:spPr>
            <a:xfrm>
              <a:off x="4886932" y="49900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0" name="pt129"/>
            <p:cNvSpPr/>
            <p:nvPr/>
          </p:nvSpPr>
          <p:spPr>
            <a:xfrm>
              <a:off x="4886932" y="334977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1" name="pt130"/>
            <p:cNvSpPr/>
            <p:nvPr/>
          </p:nvSpPr>
          <p:spPr>
            <a:xfrm>
              <a:off x="4952519" y="49900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2" name="pt131"/>
            <p:cNvSpPr/>
            <p:nvPr/>
          </p:nvSpPr>
          <p:spPr>
            <a:xfrm>
              <a:off x="4952519" y="334107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3" name="pt132"/>
            <p:cNvSpPr/>
            <p:nvPr/>
          </p:nvSpPr>
          <p:spPr>
            <a:xfrm>
              <a:off x="5018107" y="49900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4" name="pt133"/>
            <p:cNvSpPr/>
            <p:nvPr/>
          </p:nvSpPr>
          <p:spPr>
            <a:xfrm>
              <a:off x="5018107" y="334619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5" name="pt134"/>
            <p:cNvSpPr/>
            <p:nvPr/>
          </p:nvSpPr>
          <p:spPr>
            <a:xfrm>
              <a:off x="5083695" y="4989541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6" name="pt135"/>
            <p:cNvSpPr/>
            <p:nvPr/>
          </p:nvSpPr>
          <p:spPr>
            <a:xfrm>
              <a:off x="5083695" y="334158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7" name="pt136"/>
            <p:cNvSpPr/>
            <p:nvPr/>
          </p:nvSpPr>
          <p:spPr>
            <a:xfrm>
              <a:off x="5149282" y="49900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8" name="pt137"/>
            <p:cNvSpPr/>
            <p:nvPr/>
          </p:nvSpPr>
          <p:spPr>
            <a:xfrm>
              <a:off x="5149282" y="334158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9" name="pt138"/>
            <p:cNvSpPr/>
            <p:nvPr/>
          </p:nvSpPr>
          <p:spPr>
            <a:xfrm>
              <a:off x="5214870" y="49900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0" name="pt139"/>
            <p:cNvSpPr/>
            <p:nvPr/>
          </p:nvSpPr>
          <p:spPr>
            <a:xfrm>
              <a:off x="5214870" y="3347730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1" name="pt140"/>
            <p:cNvSpPr/>
            <p:nvPr/>
          </p:nvSpPr>
          <p:spPr>
            <a:xfrm>
              <a:off x="5280458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2" name="pt141"/>
            <p:cNvSpPr/>
            <p:nvPr/>
          </p:nvSpPr>
          <p:spPr>
            <a:xfrm>
              <a:off x="5280458" y="335233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3" name="pt142"/>
            <p:cNvSpPr/>
            <p:nvPr/>
          </p:nvSpPr>
          <p:spPr>
            <a:xfrm>
              <a:off x="5346045" y="49900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4" name="pt143"/>
            <p:cNvSpPr/>
            <p:nvPr/>
          </p:nvSpPr>
          <p:spPr>
            <a:xfrm>
              <a:off x="5346045" y="334107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5" name="pt144"/>
            <p:cNvSpPr/>
            <p:nvPr/>
          </p:nvSpPr>
          <p:spPr>
            <a:xfrm>
              <a:off x="5411633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6" name="pt145"/>
            <p:cNvSpPr/>
            <p:nvPr/>
          </p:nvSpPr>
          <p:spPr>
            <a:xfrm>
              <a:off x="5411633" y="335899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7" name="pt146"/>
            <p:cNvSpPr/>
            <p:nvPr/>
          </p:nvSpPr>
          <p:spPr>
            <a:xfrm>
              <a:off x="5477220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8" name="pt147"/>
            <p:cNvSpPr/>
            <p:nvPr/>
          </p:nvSpPr>
          <p:spPr>
            <a:xfrm>
              <a:off x="5477220" y="3347730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9" name="pt148"/>
            <p:cNvSpPr/>
            <p:nvPr/>
          </p:nvSpPr>
          <p:spPr>
            <a:xfrm>
              <a:off x="5542808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0" name="pt149"/>
            <p:cNvSpPr/>
            <p:nvPr/>
          </p:nvSpPr>
          <p:spPr>
            <a:xfrm>
              <a:off x="5542808" y="336513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1" name="pt150"/>
            <p:cNvSpPr/>
            <p:nvPr/>
          </p:nvSpPr>
          <p:spPr>
            <a:xfrm>
              <a:off x="5608396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2" name="pt151"/>
            <p:cNvSpPr/>
            <p:nvPr/>
          </p:nvSpPr>
          <p:spPr>
            <a:xfrm>
              <a:off x="5608396" y="334158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3" name="pt152"/>
            <p:cNvSpPr/>
            <p:nvPr/>
          </p:nvSpPr>
          <p:spPr>
            <a:xfrm>
              <a:off x="5673983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4" name="pt153"/>
            <p:cNvSpPr/>
            <p:nvPr/>
          </p:nvSpPr>
          <p:spPr>
            <a:xfrm>
              <a:off x="5673983" y="334107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5" name="pt154"/>
            <p:cNvSpPr/>
            <p:nvPr/>
          </p:nvSpPr>
          <p:spPr>
            <a:xfrm>
              <a:off x="5739571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6" name="pt155"/>
            <p:cNvSpPr/>
            <p:nvPr/>
          </p:nvSpPr>
          <p:spPr>
            <a:xfrm>
              <a:off x="5739571" y="3352850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7" name="pt156"/>
            <p:cNvSpPr/>
            <p:nvPr/>
          </p:nvSpPr>
          <p:spPr>
            <a:xfrm>
              <a:off x="5805159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8" name="pt157"/>
            <p:cNvSpPr/>
            <p:nvPr/>
          </p:nvSpPr>
          <p:spPr>
            <a:xfrm>
              <a:off x="5805159" y="333800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9" name="pt158"/>
            <p:cNvSpPr/>
            <p:nvPr/>
          </p:nvSpPr>
          <p:spPr>
            <a:xfrm>
              <a:off x="5870746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0" name="pt159"/>
            <p:cNvSpPr/>
            <p:nvPr/>
          </p:nvSpPr>
          <p:spPr>
            <a:xfrm>
              <a:off x="5870746" y="334670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1" name="pt160"/>
            <p:cNvSpPr/>
            <p:nvPr/>
          </p:nvSpPr>
          <p:spPr>
            <a:xfrm>
              <a:off x="5936334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2" name="pt161"/>
            <p:cNvSpPr/>
            <p:nvPr/>
          </p:nvSpPr>
          <p:spPr>
            <a:xfrm>
              <a:off x="5936334" y="337537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3" name="pt162"/>
            <p:cNvSpPr/>
            <p:nvPr/>
          </p:nvSpPr>
          <p:spPr>
            <a:xfrm>
              <a:off x="6001921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4" name="pt163"/>
            <p:cNvSpPr/>
            <p:nvPr/>
          </p:nvSpPr>
          <p:spPr>
            <a:xfrm>
              <a:off x="6001921" y="349158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5" name="pt164"/>
            <p:cNvSpPr/>
            <p:nvPr/>
          </p:nvSpPr>
          <p:spPr>
            <a:xfrm>
              <a:off x="6067509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6" name="pt165"/>
            <p:cNvSpPr/>
            <p:nvPr/>
          </p:nvSpPr>
          <p:spPr>
            <a:xfrm>
              <a:off x="6067509" y="3613430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7" name="pt166"/>
            <p:cNvSpPr/>
            <p:nvPr/>
          </p:nvSpPr>
          <p:spPr>
            <a:xfrm>
              <a:off x="6133097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8" name="pt167"/>
            <p:cNvSpPr/>
            <p:nvPr/>
          </p:nvSpPr>
          <p:spPr>
            <a:xfrm>
              <a:off x="6133097" y="364465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9" name="pt168"/>
            <p:cNvSpPr/>
            <p:nvPr/>
          </p:nvSpPr>
          <p:spPr>
            <a:xfrm>
              <a:off x="6198684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0" name="pt169"/>
            <p:cNvSpPr/>
            <p:nvPr/>
          </p:nvSpPr>
          <p:spPr>
            <a:xfrm>
              <a:off x="6198684" y="359397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1" name="pt170"/>
            <p:cNvSpPr/>
            <p:nvPr/>
          </p:nvSpPr>
          <p:spPr>
            <a:xfrm>
              <a:off x="6264272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2" name="pt171"/>
            <p:cNvSpPr/>
            <p:nvPr/>
          </p:nvSpPr>
          <p:spPr>
            <a:xfrm>
              <a:off x="6264272" y="345677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3" name="pt172"/>
            <p:cNvSpPr/>
            <p:nvPr/>
          </p:nvSpPr>
          <p:spPr>
            <a:xfrm>
              <a:off x="6329860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4" name="pt173"/>
            <p:cNvSpPr/>
            <p:nvPr/>
          </p:nvSpPr>
          <p:spPr>
            <a:xfrm>
              <a:off x="6329860" y="336308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5" name="pt174"/>
            <p:cNvSpPr/>
            <p:nvPr/>
          </p:nvSpPr>
          <p:spPr>
            <a:xfrm>
              <a:off x="6395447" y="4990053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6" name="pt175"/>
            <p:cNvSpPr/>
            <p:nvPr/>
          </p:nvSpPr>
          <p:spPr>
            <a:xfrm>
              <a:off x="6395447" y="334619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7" name="pt176"/>
            <p:cNvSpPr/>
            <p:nvPr/>
          </p:nvSpPr>
          <p:spPr>
            <a:xfrm>
              <a:off x="6461035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8" name="pt177"/>
            <p:cNvSpPr/>
            <p:nvPr/>
          </p:nvSpPr>
          <p:spPr>
            <a:xfrm>
              <a:off x="6461035" y="334363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9" name="pt178"/>
            <p:cNvSpPr/>
            <p:nvPr/>
          </p:nvSpPr>
          <p:spPr>
            <a:xfrm>
              <a:off x="6526623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0" name="pt179"/>
            <p:cNvSpPr/>
            <p:nvPr/>
          </p:nvSpPr>
          <p:spPr>
            <a:xfrm>
              <a:off x="6526623" y="335694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1" name="pt180"/>
            <p:cNvSpPr/>
            <p:nvPr/>
          </p:nvSpPr>
          <p:spPr>
            <a:xfrm>
              <a:off x="6592210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2" name="pt181"/>
            <p:cNvSpPr/>
            <p:nvPr/>
          </p:nvSpPr>
          <p:spPr>
            <a:xfrm>
              <a:off x="6592210" y="335796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3" name="pt182"/>
            <p:cNvSpPr/>
            <p:nvPr/>
          </p:nvSpPr>
          <p:spPr>
            <a:xfrm>
              <a:off x="6657798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4" name="pt183"/>
            <p:cNvSpPr/>
            <p:nvPr/>
          </p:nvSpPr>
          <p:spPr>
            <a:xfrm>
              <a:off x="6657798" y="335540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5" name="pt184"/>
            <p:cNvSpPr/>
            <p:nvPr/>
          </p:nvSpPr>
          <p:spPr>
            <a:xfrm>
              <a:off x="6723385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6" name="pt185"/>
            <p:cNvSpPr/>
            <p:nvPr/>
          </p:nvSpPr>
          <p:spPr>
            <a:xfrm>
              <a:off x="6723385" y="334926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7" name="pt186"/>
            <p:cNvSpPr/>
            <p:nvPr/>
          </p:nvSpPr>
          <p:spPr>
            <a:xfrm>
              <a:off x="6788973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8" name="pt187"/>
            <p:cNvSpPr/>
            <p:nvPr/>
          </p:nvSpPr>
          <p:spPr>
            <a:xfrm>
              <a:off x="6788973" y="334158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9" name="pt188"/>
            <p:cNvSpPr/>
            <p:nvPr/>
          </p:nvSpPr>
          <p:spPr>
            <a:xfrm>
              <a:off x="6854561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0" name="pt189"/>
            <p:cNvSpPr/>
            <p:nvPr/>
          </p:nvSpPr>
          <p:spPr>
            <a:xfrm>
              <a:off x="6854561" y="3353361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1" name="pt190"/>
            <p:cNvSpPr/>
            <p:nvPr/>
          </p:nvSpPr>
          <p:spPr>
            <a:xfrm>
              <a:off x="6920148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2" name="pt191"/>
            <p:cNvSpPr/>
            <p:nvPr/>
          </p:nvSpPr>
          <p:spPr>
            <a:xfrm>
              <a:off x="6920148" y="334312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3" name="pt192"/>
            <p:cNvSpPr/>
            <p:nvPr/>
          </p:nvSpPr>
          <p:spPr>
            <a:xfrm>
              <a:off x="6985736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4" name="pt193"/>
            <p:cNvSpPr/>
            <p:nvPr/>
          </p:nvSpPr>
          <p:spPr>
            <a:xfrm>
              <a:off x="6985736" y="334721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5" name="pt194"/>
            <p:cNvSpPr/>
            <p:nvPr/>
          </p:nvSpPr>
          <p:spPr>
            <a:xfrm>
              <a:off x="7051324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6" name="pt195"/>
            <p:cNvSpPr/>
            <p:nvPr/>
          </p:nvSpPr>
          <p:spPr>
            <a:xfrm>
              <a:off x="7051324" y="335233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7" name="pt196"/>
            <p:cNvSpPr/>
            <p:nvPr/>
          </p:nvSpPr>
          <p:spPr>
            <a:xfrm>
              <a:off x="7116911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8" name="pt197"/>
            <p:cNvSpPr/>
            <p:nvPr/>
          </p:nvSpPr>
          <p:spPr>
            <a:xfrm>
              <a:off x="7116911" y="334312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9" name="pt198"/>
            <p:cNvSpPr/>
            <p:nvPr/>
          </p:nvSpPr>
          <p:spPr>
            <a:xfrm>
              <a:off x="7182499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0" name="pt199"/>
            <p:cNvSpPr/>
            <p:nvPr/>
          </p:nvSpPr>
          <p:spPr>
            <a:xfrm>
              <a:off x="7182499" y="334670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1" name="pt200"/>
            <p:cNvSpPr/>
            <p:nvPr/>
          </p:nvSpPr>
          <p:spPr>
            <a:xfrm>
              <a:off x="7248086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2" name="pt201"/>
            <p:cNvSpPr/>
            <p:nvPr/>
          </p:nvSpPr>
          <p:spPr>
            <a:xfrm>
              <a:off x="7248086" y="334926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3" name="pt202"/>
            <p:cNvSpPr/>
            <p:nvPr/>
          </p:nvSpPr>
          <p:spPr>
            <a:xfrm>
              <a:off x="7313674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4" name="pt203"/>
            <p:cNvSpPr/>
            <p:nvPr/>
          </p:nvSpPr>
          <p:spPr>
            <a:xfrm>
              <a:off x="7313674" y="334363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5" name="pt204"/>
            <p:cNvSpPr/>
            <p:nvPr/>
          </p:nvSpPr>
          <p:spPr>
            <a:xfrm>
              <a:off x="7379262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6" name="pt205"/>
            <p:cNvSpPr/>
            <p:nvPr/>
          </p:nvSpPr>
          <p:spPr>
            <a:xfrm>
              <a:off x="7379262" y="334926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7" name="pt206"/>
            <p:cNvSpPr/>
            <p:nvPr/>
          </p:nvSpPr>
          <p:spPr>
            <a:xfrm>
              <a:off x="7444849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8" name="pt207"/>
            <p:cNvSpPr/>
            <p:nvPr/>
          </p:nvSpPr>
          <p:spPr>
            <a:xfrm>
              <a:off x="7444849" y="3352850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9" name="pt208"/>
            <p:cNvSpPr/>
            <p:nvPr/>
          </p:nvSpPr>
          <p:spPr>
            <a:xfrm>
              <a:off x="7510437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0" name="pt209"/>
            <p:cNvSpPr/>
            <p:nvPr/>
          </p:nvSpPr>
          <p:spPr>
            <a:xfrm>
              <a:off x="7510437" y="333544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1" name="pt210"/>
            <p:cNvSpPr/>
            <p:nvPr/>
          </p:nvSpPr>
          <p:spPr>
            <a:xfrm>
              <a:off x="7576025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2" name="pt211"/>
            <p:cNvSpPr/>
            <p:nvPr/>
          </p:nvSpPr>
          <p:spPr>
            <a:xfrm>
              <a:off x="7576025" y="334056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3" name="pt212"/>
            <p:cNvSpPr/>
            <p:nvPr/>
          </p:nvSpPr>
          <p:spPr>
            <a:xfrm>
              <a:off x="7641612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4" name="pt213"/>
            <p:cNvSpPr/>
            <p:nvPr/>
          </p:nvSpPr>
          <p:spPr>
            <a:xfrm>
              <a:off x="7641612" y="336155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5" name="pt214"/>
            <p:cNvSpPr/>
            <p:nvPr/>
          </p:nvSpPr>
          <p:spPr>
            <a:xfrm>
              <a:off x="7707200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6" name="pt215"/>
            <p:cNvSpPr/>
            <p:nvPr/>
          </p:nvSpPr>
          <p:spPr>
            <a:xfrm>
              <a:off x="7707200" y="3347218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7" name="pt216"/>
            <p:cNvSpPr/>
            <p:nvPr/>
          </p:nvSpPr>
          <p:spPr>
            <a:xfrm>
              <a:off x="7772788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8" name="pt217"/>
            <p:cNvSpPr/>
            <p:nvPr/>
          </p:nvSpPr>
          <p:spPr>
            <a:xfrm>
              <a:off x="7772788" y="335489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9" name="pt218"/>
            <p:cNvSpPr/>
            <p:nvPr/>
          </p:nvSpPr>
          <p:spPr>
            <a:xfrm>
              <a:off x="7838375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0" name="pt219"/>
            <p:cNvSpPr/>
            <p:nvPr/>
          </p:nvSpPr>
          <p:spPr>
            <a:xfrm>
              <a:off x="7838375" y="3339539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1" name="pt220"/>
            <p:cNvSpPr/>
            <p:nvPr/>
          </p:nvSpPr>
          <p:spPr>
            <a:xfrm>
              <a:off x="7903963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2" name="pt221"/>
            <p:cNvSpPr/>
            <p:nvPr/>
          </p:nvSpPr>
          <p:spPr>
            <a:xfrm>
              <a:off x="7903963" y="3338003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3" name="pt222"/>
            <p:cNvSpPr/>
            <p:nvPr/>
          </p:nvSpPr>
          <p:spPr>
            <a:xfrm>
              <a:off x="7969550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4" name="pt223"/>
            <p:cNvSpPr/>
            <p:nvPr/>
          </p:nvSpPr>
          <p:spPr>
            <a:xfrm>
              <a:off x="7969550" y="3325716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5" name="pt224"/>
            <p:cNvSpPr/>
            <p:nvPr/>
          </p:nvSpPr>
          <p:spPr>
            <a:xfrm>
              <a:off x="8035138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6" name="pt225"/>
            <p:cNvSpPr/>
            <p:nvPr/>
          </p:nvSpPr>
          <p:spPr>
            <a:xfrm>
              <a:off x="8035138" y="3354385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7" name="pt226"/>
            <p:cNvSpPr/>
            <p:nvPr/>
          </p:nvSpPr>
          <p:spPr>
            <a:xfrm>
              <a:off x="8100726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8" name="pt227"/>
            <p:cNvSpPr/>
            <p:nvPr/>
          </p:nvSpPr>
          <p:spPr>
            <a:xfrm>
              <a:off x="8100726" y="3361041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9" name="pt228"/>
            <p:cNvSpPr/>
            <p:nvPr/>
          </p:nvSpPr>
          <p:spPr>
            <a:xfrm>
              <a:off x="8166313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0" name="pt229"/>
            <p:cNvSpPr/>
            <p:nvPr/>
          </p:nvSpPr>
          <p:spPr>
            <a:xfrm>
              <a:off x="8166313" y="3332884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1" name="pt230"/>
            <p:cNvSpPr/>
            <p:nvPr/>
          </p:nvSpPr>
          <p:spPr>
            <a:xfrm>
              <a:off x="8231901" y="4990565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2" name="pt231"/>
            <p:cNvSpPr/>
            <p:nvPr/>
          </p:nvSpPr>
          <p:spPr>
            <a:xfrm>
              <a:off x="8231901" y="333902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3" name="tx232"/>
            <p:cNvSpPr/>
            <p:nvPr/>
          </p:nvSpPr>
          <p:spPr>
            <a:xfrm>
              <a:off x="953859" y="4972894"/>
              <a:ext cx="73456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54" name="tx233"/>
            <p:cNvSpPr/>
            <p:nvPr/>
          </p:nvSpPr>
          <p:spPr>
            <a:xfrm>
              <a:off x="733489" y="4460948"/>
              <a:ext cx="293826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1000</a:t>
              </a:r>
            </a:p>
          </p:txBody>
        </p:sp>
        <p:sp>
          <p:nvSpPr>
            <p:cNvPr id="255" name="tx234"/>
            <p:cNvSpPr/>
            <p:nvPr/>
          </p:nvSpPr>
          <p:spPr>
            <a:xfrm>
              <a:off x="733489" y="3949002"/>
              <a:ext cx="293826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2000</a:t>
              </a:r>
            </a:p>
          </p:txBody>
        </p:sp>
        <p:sp>
          <p:nvSpPr>
            <p:cNvPr id="256" name="tx235"/>
            <p:cNvSpPr/>
            <p:nvPr/>
          </p:nvSpPr>
          <p:spPr>
            <a:xfrm>
              <a:off x="733489" y="3436992"/>
              <a:ext cx="293826" cy="966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3000</a:t>
              </a:r>
            </a:p>
          </p:txBody>
        </p:sp>
        <p:sp>
          <p:nvSpPr>
            <p:cNvPr id="257" name="tx236"/>
            <p:cNvSpPr/>
            <p:nvPr/>
          </p:nvSpPr>
          <p:spPr>
            <a:xfrm>
              <a:off x="1059482" y="5177362"/>
              <a:ext cx="484723" cy="966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2023-07</a:t>
              </a:r>
            </a:p>
          </p:txBody>
        </p:sp>
        <p:sp>
          <p:nvSpPr>
            <p:cNvPr id="258" name="tx237"/>
            <p:cNvSpPr/>
            <p:nvPr/>
          </p:nvSpPr>
          <p:spPr>
            <a:xfrm>
              <a:off x="2783500" y="5177427"/>
              <a:ext cx="484723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2024-01</a:t>
              </a:r>
            </a:p>
          </p:txBody>
        </p:sp>
        <p:sp>
          <p:nvSpPr>
            <p:cNvPr id="259" name="tx238"/>
            <p:cNvSpPr/>
            <p:nvPr/>
          </p:nvSpPr>
          <p:spPr>
            <a:xfrm>
              <a:off x="4488778" y="5177427"/>
              <a:ext cx="484723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2024-07</a:t>
              </a:r>
            </a:p>
          </p:txBody>
        </p:sp>
        <p:sp>
          <p:nvSpPr>
            <p:cNvPr id="260" name="tx239"/>
            <p:cNvSpPr/>
            <p:nvPr/>
          </p:nvSpPr>
          <p:spPr>
            <a:xfrm>
              <a:off x="6212796" y="5177427"/>
              <a:ext cx="484723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2025-01</a:t>
              </a:r>
            </a:p>
          </p:txBody>
        </p:sp>
        <p:sp>
          <p:nvSpPr>
            <p:cNvPr id="261" name="tx240"/>
            <p:cNvSpPr/>
            <p:nvPr/>
          </p:nvSpPr>
          <p:spPr>
            <a:xfrm>
              <a:off x="7908705" y="5177427"/>
              <a:ext cx="484723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2025-07</a:t>
              </a:r>
            </a:p>
          </p:txBody>
        </p:sp>
        <p:sp>
          <p:nvSpPr>
            <p:cNvPr id="262" name="tx241"/>
            <p:cNvSpPr/>
            <p:nvPr/>
          </p:nvSpPr>
          <p:spPr>
            <a:xfrm>
              <a:off x="4641935" y="5340954"/>
              <a:ext cx="422020" cy="12011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Week</a:t>
              </a:r>
            </a:p>
          </p:txBody>
        </p:sp>
        <p:sp>
          <p:nvSpPr>
            <p:cNvPr id="263" name="tx242"/>
            <p:cNvSpPr/>
            <p:nvPr/>
          </p:nvSpPr>
          <p:spPr>
            <a:xfrm rot="-5400000">
              <a:off x="-210884" y="4128636"/>
              <a:ext cx="1614803" cy="1222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Number of Customers</a:t>
              </a:r>
            </a:p>
          </p:txBody>
        </p:sp>
        <p:sp>
          <p:nvSpPr>
            <p:cNvPr id="264" name="tx243"/>
            <p:cNvSpPr/>
            <p:nvPr/>
          </p:nvSpPr>
          <p:spPr>
            <a:xfrm>
              <a:off x="2884441" y="5756417"/>
              <a:ext cx="1128532" cy="15494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Customer Type</a:t>
              </a:r>
            </a:p>
          </p:txBody>
        </p:sp>
        <p:sp>
          <p:nvSpPr>
            <p:cNvPr id="265" name="pl244"/>
            <p:cNvSpPr/>
            <p:nvPr/>
          </p:nvSpPr>
          <p:spPr>
            <a:xfrm>
              <a:off x="4117161" y="585226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32521" cap="flat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6" name="pt245"/>
            <p:cNvSpPr/>
            <p:nvPr/>
          </p:nvSpPr>
          <p:spPr>
            <a:xfrm>
              <a:off x="4173342" y="5820667"/>
              <a:ext cx="63202" cy="63202"/>
            </a:xfrm>
            <a:prstGeom prst="ellipse">
              <a:avLst/>
            </a:prstGeom>
            <a:solidFill>
              <a:srgbClr val="0072B2">
                <a:alpha val="100000"/>
              </a:srgbClr>
            </a:solidFill>
            <a:ln w="9000" cap="rnd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7" name="pl246"/>
            <p:cNvSpPr/>
            <p:nvPr/>
          </p:nvSpPr>
          <p:spPr>
            <a:xfrm>
              <a:off x="5440558" y="585226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32521" cap="flat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8" name="pt247"/>
            <p:cNvSpPr/>
            <p:nvPr/>
          </p:nvSpPr>
          <p:spPr>
            <a:xfrm>
              <a:off x="5496739" y="5820667"/>
              <a:ext cx="63202" cy="63202"/>
            </a:xfrm>
            <a:prstGeom prst="ellipse">
              <a:avLst/>
            </a:prstGeom>
            <a:solidFill>
              <a:srgbClr val="D55E00">
                <a:alpha val="100000"/>
              </a:srgbClr>
            </a:solidFill>
            <a:ln w="9000" cap="rnd">
              <a:solidFill>
                <a:srgbClr val="D55E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9" name="tx248"/>
            <p:cNvSpPr/>
            <p:nvPr/>
          </p:nvSpPr>
          <p:spPr>
            <a:xfrm>
              <a:off x="4396913" y="5801771"/>
              <a:ext cx="939457" cy="977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New Customers</a:t>
              </a:r>
            </a:p>
          </p:txBody>
        </p:sp>
        <p:sp>
          <p:nvSpPr>
            <p:cNvPr id="270" name="tx249"/>
            <p:cNvSpPr/>
            <p:nvPr/>
          </p:nvSpPr>
          <p:spPr>
            <a:xfrm>
              <a:off x="5720310" y="5777135"/>
              <a:ext cx="1101139" cy="12240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Repeat Customers</a:t>
              </a:r>
            </a:p>
          </p:txBody>
        </p:sp>
        <p:sp>
          <p:nvSpPr>
            <p:cNvPr id="271" name="tx250"/>
            <p:cNvSpPr/>
            <p:nvPr/>
          </p:nvSpPr>
          <p:spPr>
            <a:xfrm>
              <a:off x="1101333" y="2966530"/>
              <a:ext cx="3733227" cy="1836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5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56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Customer Acquisition and Retention Trend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b="1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rPr>
              <a:t>ROAS (Return on Ad Spend) - Paid Channels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64432" y="2683885"/>
            <a:ext cx="2286000" cy="2011680"/>
            <a:chOff x="457200" y="914400"/>
            <a:chExt cx="2286000" cy="2011680"/>
          </a:xfrm>
        </p:grpSpPr>
        <p:sp>
          <p:nvSpPr>
            <p:cNvPr id="4" name="rc3"/>
            <p:cNvSpPr/>
            <p:nvPr/>
          </p:nvSpPr>
          <p:spPr>
            <a:xfrm>
              <a:off x="457200" y="914400"/>
              <a:ext cx="22860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" name="rc4"/>
            <p:cNvSpPr/>
            <p:nvPr/>
          </p:nvSpPr>
          <p:spPr>
            <a:xfrm>
              <a:off x="457200" y="914400"/>
              <a:ext cx="22860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" name="rc5"/>
            <p:cNvSpPr/>
            <p:nvPr/>
          </p:nvSpPr>
          <p:spPr>
            <a:xfrm>
              <a:off x="482505" y="939705"/>
              <a:ext cx="22353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7" name="rc6"/>
            <p:cNvSpPr/>
            <p:nvPr/>
          </p:nvSpPr>
          <p:spPr>
            <a:xfrm>
              <a:off x="482505" y="939705"/>
              <a:ext cx="22353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" name="tx7"/>
            <p:cNvSpPr/>
            <p:nvPr/>
          </p:nvSpPr>
          <p:spPr>
            <a:xfrm>
              <a:off x="1420989" y="1185450"/>
              <a:ext cx="358421" cy="936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ROAS</a:t>
              </a:r>
            </a:p>
          </p:txBody>
        </p:sp>
        <p:sp>
          <p:nvSpPr>
            <p:cNvPr id="9" name="tx8"/>
            <p:cNvSpPr/>
            <p:nvPr/>
          </p:nvSpPr>
          <p:spPr>
            <a:xfrm>
              <a:off x="1459524" y="1825879"/>
              <a:ext cx="281351" cy="18489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4</a:t>
              </a:r>
              <a:r>
                <a:rPr lang="en-US"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.</a:t>
              </a:r>
              <a:r>
                <a:rPr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3</a:t>
              </a:r>
            </a:p>
          </p:txBody>
        </p:sp>
        <p:sp>
          <p:nvSpPr>
            <p:cNvPr id="10" name="pl9"/>
            <p:cNvSpPr/>
            <p:nvPr/>
          </p:nvSpPr>
          <p:spPr>
            <a:xfrm>
              <a:off x="1153122" y="2214400"/>
              <a:ext cx="894155" cy="0"/>
            </a:xfrm>
            <a:custGeom>
              <a:avLst/>
              <a:gdLst/>
              <a:ahLst/>
              <a:cxnLst/>
              <a:rect l="0" t="0" r="0" b="0"/>
              <a:pathLst>
                <a:path w="894155">
                  <a:moveTo>
                    <a:pt x="0" y="0"/>
                  </a:moveTo>
                  <a:lnTo>
                    <a:pt x="89415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tx10"/>
            <p:cNvSpPr/>
            <p:nvPr/>
          </p:nvSpPr>
          <p:spPr>
            <a:xfrm>
              <a:off x="931569" y="2346036"/>
              <a:ext cx="1109748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D9534F">
                      <a:alpha val="100000"/>
                    </a:srgbClr>
                  </a:solidFill>
                  <a:latin typeface="ArialMT"/>
                  <a:cs typeface="ArialMT"/>
                </a:rPr>
                <a:t>WoW ▼ 11.7%</a:t>
              </a:r>
            </a:p>
          </p:txBody>
        </p:sp>
        <p:sp>
          <p:nvSpPr>
            <p:cNvPr id="12" name="tx11"/>
            <p:cNvSpPr/>
            <p:nvPr/>
          </p:nvSpPr>
          <p:spPr>
            <a:xfrm>
              <a:off x="1107337" y="2644563"/>
              <a:ext cx="406677" cy="1183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999999">
                      <a:alpha val="100000"/>
                    </a:srgbClr>
                  </a:solidFill>
                  <a:latin typeface="ArialMT"/>
                  <a:cs typeface="ArialMT"/>
                </a:rPr>
                <a:t>YoY -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885423" y="2259320"/>
            <a:ext cx="5943600" cy="3200400"/>
            <a:chOff x="2939937" y="914400"/>
            <a:chExt cx="5943600" cy="3200400"/>
          </a:xfrm>
        </p:grpSpPr>
        <p:sp>
          <p:nvSpPr>
            <p:cNvPr id="14" name="rc3"/>
            <p:cNvSpPr/>
            <p:nvPr/>
          </p:nvSpPr>
          <p:spPr>
            <a:xfrm>
              <a:off x="2939937" y="914400"/>
              <a:ext cx="5943600" cy="32004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4"/>
            <p:cNvSpPr/>
            <p:nvPr/>
          </p:nvSpPr>
          <p:spPr>
            <a:xfrm>
              <a:off x="3533452" y="3413801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5"/>
            <p:cNvSpPr/>
            <p:nvPr/>
          </p:nvSpPr>
          <p:spPr>
            <a:xfrm>
              <a:off x="3533452" y="2936641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6"/>
            <p:cNvSpPr/>
            <p:nvPr/>
          </p:nvSpPr>
          <p:spPr>
            <a:xfrm>
              <a:off x="3533452" y="2459482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7"/>
            <p:cNvSpPr/>
            <p:nvPr/>
          </p:nvSpPr>
          <p:spPr>
            <a:xfrm>
              <a:off x="3533452" y="1982322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8"/>
            <p:cNvSpPr/>
            <p:nvPr/>
          </p:nvSpPr>
          <p:spPr>
            <a:xfrm>
              <a:off x="3533452" y="1505163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9"/>
            <p:cNvSpPr/>
            <p:nvPr/>
          </p:nvSpPr>
          <p:spPr>
            <a:xfrm>
              <a:off x="4547651" y="1262395"/>
              <a:ext cx="0" cy="2379755"/>
            </a:xfrm>
            <a:custGeom>
              <a:avLst/>
              <a:gdLst/>
              <a:ahLst/>
              <a:cxnLst/>
              <a:rect l="0" t="0" r="0" b="0"/>
              <a:pathLst>
                <a:path h="2379755">
                  <a:moveTo>
                    <a:pt x="0" y="237975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10"/>
            <p:cNvSpPr/>
            <p:nvPr/>
          </p:nvSpPr>
          <p:spPr>
            <a:xfrm>
              <a:off x="6439582" y="1262395"/>
              <a:ext cx="0" cy="2379755"/>
            </a:xfrm>
            <a:custGeom>
              <a:avLst/>
              <a:gdLst/>
              <a:ahLst/>
              <a:cxnLst/>
              <a:rect l="0" t="0" r="0" b="0"/>
              <a:pathLst>
                <a:path h="2379755">
                  <a:moveTo>
                    <a:pt x="0" y="237975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11"/>
            <p:cNvSpPr/>
            <p:nvPr/>
          </p:nvSpPr>
          <p:spPr>
            <a:xfrm>
              <a:off x="8331514" y="1262395"/>
              <a:ext cx="0" cy="2379755"/>
            </a:xfrm>
            <a:custGeom>
              <a:avLst/>
              <a:gdLst/>
              <a:ahLst/>
              <a:cxnLst/>
              <a:rect l="0" t="0" r="0" b="0"/>
              <a:pathLst>
                <a:path h="2379755">
                  <a:moveTo>
                    <a:pt x="0" y="237975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l12"/>
            <p:cNvSpPr/>
            <p:nvPr/>
          </p:nvSpPr>
          <p:spPr>
            <a:xfrm>
              <a:off x="3533452" y="3175221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13"/>
            <p:cNvSpPr/>
            <p:nvPr/>
          </p:nvSpPr>
          <p:spPr>
            <a:xfrm>
              <a:off x="3533452" y="2698062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14"/>
            <p:cNvSpPr/>
            <p:nvPr/>
          </p:nvSpPr>
          <p:spPr>
            <a:xfrm>
              <a:off x="3533452" y="2220902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15"/>
            <p:cNvSpPr/>
            <p:nvPr/>
          </p:nvSpPr>
          <p:spPr>
            <a:xfrm>
              <a:off x="3533452" y="1743742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16"/>
            <p:cNvSpPr/>
            <p:nvPr/>
          </p:nvSpPr>
          <p:spPr>
            <a:xfrm>
              <a:off x="3533452" y="1266583"/>
              <a:ext cx="5253985" cy="0"/>
            </a:xfrm>
            <a:custGeom>
              <a:avLst/>
              <a:gdLst/>
              <a:ahLst/>
              <a:cxnLst/>
              <a:rect l="0" t="0" r="0" b="0"/>
              <a:pathLst>
                <a:path w="5253985">
                  <a:moveTo>
                    <a:pt x="0" y="0"/>
                  </a:moveTo>
                  <a:lnTo>
                    <a:pt x="5253985" y="0"/>
                  </a:lnTo>
                  <a:lnTo>
                    <a:pt x="5253985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17"/>
            <p:cNvSpPr/>
            <p:nvPr/>
          </p:nvSpPr>
          <p:spPr>
            <a:xfrm>
              <a:off x="3586178" y="1262395"/>
              <a:ext cx="0" cy="2379755"/>
            </a:xfrm>
            <a:custGeom>
              <a:avLst/>
              <a:gdLst/>
              <a:ahLst/>
              <a:cxnLst/>
              <a:rect l="0" t="0" r="0" b="0"/>
              <a:pathLst>
                <a:path h="2379755">
                  <a:moveTo>
                    <a:pt x="0" y="237975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18"/>
            <p:cNvSpPr/>
            <p:nvPr/>
          </p:nvSpPr>
          <p:spPr>
            <a:xfrm>
              <a:off x="5509125" y="1262395"/>
              <a:ext cx="0" cy="2379755"/>
            </a:xfrm>
            <a:custGeom>
              <a:avLst/>
              <a:gdLst/>
              <a:ahLst/>
              <a:cxnLst/>
              <a:rect l="0" t="0" r="0" b="0"/>
              <a:pathLst>
                <a:path h="2379755">
                  <a:moveTo>
                    <a:pt x="0" y="237975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19"/>
            <p:cNvSpPr/>
            <p:nvPr/>
          </p:nvSpPr>
          <p:spPr>
            <a:xfrm>
              <a:off x="7370040" y="1262395"/>
              <a:ext cx="0" cy="2379755"/>
            </a:xfrm>
            <a:custGeom>
              <a:avLst/>
              <a:gdLst/>
              <a:ahLst/>
              <a:cxnLst/>
              <a:rect l="0" t="0" r="0" b="0"/>
              <a:pathLst>
                <a:path h="2379755">
                  <a:moveTo>
                    <a:pt x="0" y="237975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20"/>
            <p:cNvSpPr/>
            <p:nvPr/>
          </p:nvSpPr>
          <p:spPr>
            <a:xfrm>
              <a:off x="3772270" y="1370566"/>
              <a:ext cx="4776350" cy="2163414"/>
            </a:xfrm>
            <a:custGeom>
              <a:avLst/>
              <a:gdLst/>
              <a:ahLst/>
              <a:cxnLst/>
              <a:rect l="0" t="0" r="0" b="0"/>
              <a:pathLst>
                <a:path w="4776350" h="2163414">
                  <a:moveTo>
                    <a:pt x="0" y="1039047"/>
                  </a:moveTo>
                  <a:lnTo>
                    <a:pt x="434213" y="1298195"/>
                  </a:lnTo>
                  <a:lnTo>
                    <a:pt x="868427" y="1243231"/>
                  </a:lnTo>
                  <a:lnTo>
                    <a:pt x="1302641" y="1262353"/>
                  </a:lnTo>
                  <a:lnTo>
                    <a:pt x="1736854" y="674167"/>
                  </a:lnTo>
                  <a:lnTo>
                    <a:pt x="2171068" y="0"/>
                  </a:lnTo>
                  <a:lnTo>
                    <a:pt x="2605282" y="1908407"/>
                  </a:lnTo>
                  <a:lnTo>
                    <a:pt x="3039495" y="1591721"/>
                  </a:lnTo>
                  <a:lnTo>
                    <a:pt x="3473709" y="647847"/>
                  </a:lnTo>
                  <a:lnTo>
                    <a:pt x="3907923" y="1471535"/>
                  </a:lnTo>
                  <a:lnTo>
                    <a:pt x="4342136" y="1076212"/>
                  </a:lnTo>
                  <a:lnTo>
                    <a:pt x="4776350" y="2163414"/>
                  </a:lnTo>
                </a:path>
              </a:pathLst>
            </a:custGeom>
            <a:ln w="32521" cap="flat">
              <a:solidFill>
                <a:srgbClr val="0072B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t21"/>
            <p:cNvSpPr/>
            <p:nvPr/>
          </p:nvSpPr>
          <p:spPr>
            <a:xfrm>
              <a:off x="3740669" y="237801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t22"/>
            <p:cNvSpPr/>
            <p:nvPr/>
          </p:nvSpPr>
          <p:spPr>
            <a:xfrm>
              <a:off x="4174882" y="2637160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t23"/>
            <p:cNvSpPr/>
            <p:nvPr/>
          </p:nvSpPr>
          <p:spPr>
            <a:xfrm>
              <a:off x="4609096" y="2582196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t24"/>
            <p:cNvSpPr/>
            <p:nvPr/>
          </p:nvSpPr>
          <p:spPr>
            <a:xfrm>
              <a:off x="5043310" y="2601318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t25"/>
            <p:cNvSpPr/>
            <p:nvPr/>
          </p:nvSpPr>
          <p:spPr>
            <a:xfrm>
              <a:off x="5477523" y="201313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t26"/>
            <p:cNvSpPr/>
            <p:nvPr/>
          </p:nvSpPr>
          <p:spPr>
            <a:xfrm>
              <a:off x="5911737" y="1338965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t27"/>
            <p:cNvSpPr/>
            <p:nvPr/>
          </p:nvSpPr>
          <p:spPr>
            <a:xfrm>
              <a:off x="6345951" y="324737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t28"/>
            <p:cNvSpPr/>
            <p:nvPr/>
          </p:nvSpPr>
          <p:spPr>
            <a:xfrm>
              <a:off x="6780164" y="2930686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t29"/>
            <p:cNvSpPr/>
            <p:nvPr/>
          </p:nvSpPr>
          <p:spPr>
            <a:xfrm>
              <a:off x="7214378" y="198681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t30"/>
            <p:cNvSpPr/>
            <p:nvPr/>
          </p:nvSpPr>
          <p:spPr>
            <a:xfrm>
              <a:off x="7648592" y="2810500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t31"/>
            <p:cNvSpPr/>
            <p:nvPr/>
          </p:nvSpPr>
          <p:spPr>
            <a:xfrm>
              <a:off x="8082805" y="2415177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t32"/>
            <p:cNvSpPr/>
            <p:nvPr/>
          </p:nvSpPr>
          <p:spPr>
            <a:xfrm>
              <a:off x="8517019" y="3502379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tx33"/>
            <p:cNvSpPr/>
            <p:nvPr/>
          </p:nvSpPr>
          <p:spPr>
            <a:xfrm>
              <a:off x="3202369" y="3125949"/>
              <a:ext cx="257065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  <a:r>
                <a:rPr lang="en-US"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.</a:t>
              </a: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45" name="tx34"/>
            <p:cNvSpPr/>
            <p:nvPr/>
          </p:nvSpPr>
          <p:spPr>
            <a:xfrm>
              <a:off x="3202369" y="2649177"/>
              <a:ext cx="257065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  <a:r>
                <a:rPr lang="en-US"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.</a:t>
              </a: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75</a:t>
              </a:r>
            </a:p>
          </p:txBody>
        </p:sp>
        <p:sp>
          <p:nvSpPr>
            <p:cNvPr id="46" name="tx35"/>
            <p:cNvSpPr/>
            <p:nvPr/>
          </p:nvSpPr>
          <p:spPr>
            <a:xfrm>
              <a:off x="3202369" y="2171630"/>
              <a:ext cx="257065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  <a:r>
                <a:rPr lang="en-US"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.</a:t>
              </a: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47" name="tx36"/>
            <p:cNvSpPr/>
            <p:nvPr/>
          </p:nvSpPr>
          <p:spPr>
            <a:xfrm>
              <a:off x="3202369" y="1694470"/>
              <a:ext cx="257065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  <a:r>
                <a:rPr lang="en-US"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.</a:t>
              </a: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25</a:t>
              </a:r>
            </a:p>
          </p:txBody>
        </p:sp>
        <p:sp>
          <p:nvSpPr>
            <p:cNvPr id="48" name="tx37"/>
            <p:cNvSpPr/>
            <p:nvPr/>
          </p:nvSpPr>
          <p:spPr>
            <a:xfrm>
              <a:off x="3202369" y="1217311"/>
              <a:ext cx="257065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  <a:r>
                <a:rPr lang="en-US"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.</a:t>
              </a: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</a:p>
          </p:txBody>
        </p:sp>
        <p:sp>
          <p:nvSpPr>
            <p:cNvPr id="49" name="tx38"/>
            <p:cNvSpPr/>
            <p:nvPr/>
          </p:nvSpPr>
          <p:spPr>
            <a:xfrm>
              <a:off x="3461418" y="3688372"/>
              <a:ext cx="249520" cy="12234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May</a:t>
              </a:r>
            </a:p>
          </p:txBody>
        </p:sp>
        <p:sp>
          <p:nvSpPr>
            <p:cNvPr id="50" name="tx39"/>
            <p:cNvSpPr/>
            <p:nvPr/>
          </p:nvSpPr>
          <p:spPr>
            <a:xfrm>
              <a:off x="5402648" y="3714556"/>
              <a:ext cx="212953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Jun</a:t>
              </a:r>
            </a:p>
          </p:txBody>
        </p:sp>
        <p:sp>
          <p:nvSpPr>
            <p:cNvPr id="51" name="tx40"/>
            <p:cNvSpPr/>
            <p:nvPr/>
          </p:nvSpPr>
          <p:spPr>
            <a:xfrm>
              <a:off x="7285620" y="3714556"/>
              <a:ext cx="168840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Jul</a:t>
              </a:r>
            </a:p>
          </p:txBody>
        </p:sp>
        <p:sp>
          <p:nvSpPr>
            <p:cNvPr id="52" name="tx41"/>
            <p:cNvSpPr/>
            <p:nvPr/>
          </p:nvSpPr>
          <p:spPr>
            <a:xfrm>
              <a:off x="5949435" y="3877696"/>
              <a:ext cx="422020" cy="12011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Week</a:t>
              </a:r>
            </a:p>
          </p:txBody>
        </p:sp>
        <p:sp>
          <p:nvSpPr>
            <p:cNvPr id="53" name="tx42"/>
            <p:cNvSpPr/>
            <p:nvPr/>
          </p:nvSpPr>
          <p:spPr>
            <a:xfrm rot="-5400000">
              <a:off x="2831411" y="2391126"/>
              <a:ext cx="467890" cy="1222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ROAS</a:t>
              </a:r>
            </a:p>
          </p:txBody>
        </p:sp>
        <p:sp>
          <p:nvSpPr>
            <p:cNvPr id="54" name="tx43"/>
            <p:cNvSpPr/>
            <p:nvPr/>
          </p:nvSpPr>
          <p:spPr>
            <a:xfrm>
              <a:off x="3533452" y="952432"/>
              <a:ext cx="2631474" cy="18602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5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56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ROAS Trend (Last 12 Weeks)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b="1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rPr>
              <a:t>ROAS by Channel (Trend)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06432" y="1430105"/>
            <a:ext cx="8229600" cy="4114800"/>
            <a:chOff x="457200" y="914400"/>
            <a:chExt cx="8229600" cy="4114800"/>
          </a:xfrm>
        </p:grpSpPr>
        <p:sp>
          <p:nvSpPr>
            <p:cNvPr id="4" name="rc3"/>
            <p:cNvSpPr/>
            <p:nvPr/>
          </p:nvSpPr>
          <p:spPr>
            <a:xfrm>
              <a:off x="457200" y="914400"/>
              <a:ext cx="8229600" cy="41148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" name="pl4"/>
            <p:cNvSpPr/>
            <p:nvPr/>
          </p:nvSpPr>
          <p:spPr>
            <a:xfrm>
              <a:off x="954420" y="3837888"/>
              <a:ext cx="7650138" cy="0"/>
            </a:xfrm>
            <a:custGeom>
              <a:avLst/>
              <a:gdLst/>
              <a:ahLst/>
              <a:cxnLst/>
              <a:rect l="0" t="0" r="0" b="0"/>
              <a:pathLst>
                <a:path w="7650138">
                  <a:moveTo>
                    <a:pt x="0" y="0"/>
                  </a:moveTo>
                  <a:lnTo>
                    <a:pt x="7650138" y="0"/>
                  </a:lnTo>
                  <a:lnTo>
                    <a:pt x="7650138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" name="pl5"/>
            <p:cNvSpPr/>
            <p:nvPr/>
          </p:nvSpPr>
          <p:spPr>
            <a:xfrm>
              <a:off x="954420" y="3186714"/>
              <a:ext cx="7650138" cy="0"/>
            </a:xfrm>
            <a:custGeom>
              <a:avLst/>
              <a:gdLst/>
              <a:ahLst/>
              <a:cxnLst/>
              <a:rect l="0" t="0" r="0" b="0"/>
              <a:pathLst>
                <a:path w="7650138">
                  <a:moveTo>
                    <a:pt x="0" y="0"/>
                  </a:moveTo>
                  <a:lnTo>
                    <a:pt x="7650138" y="0"/>
                  </a:lnTo>
                  <a:lnTo>
                    <a:pt x="7650138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pl6"/>
            <p:cNvSpPr/>
            <p:nvPr/>
          </p:nvSpPr>
          <p:spPr>
            <a:xfrm>
              <a:off x="954420" y="2535540"/>
              <a:ext cx="7650138" cy="0"/>
            </a:xfrm>
            <a:custGeom>
              <a:avLst/>
              <a:gdLst/>
              <a:ahLst/>
              <a:cxnLst/>
              <a:rect l="0" t="0" r="0" b="0"/>
              <a:pathLst>
                <a:path w="7650138">
                  <a:moveTo>
                    <a:pt x="0" y="0"/>
                  </a:moveTo>
                  <a:lnTo>
                    <a:pt x="7650138" y="0"/>
                  </a:lnTo>
                  <a:lnTo>
                    <a:pt x="7650138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pl7"/>
            <p:cNvSpPr/>
            <p:nvPr/>
          </p:nvSpPr>
          <p:spPr>
            <a:xfrm>
              <a:off x="954420" y="1884366"/>
              <a:ext cx="7650138" cy="0"/>
            </a:xfrm>
            <a:custGeom>
              <a:avLst/>
              <a:gdLst/>
              <a:ahLst/>
              <a:cxnLst/>
              <a:rect l="0" t="0" r="0" b="0"/>
              <a:pathLst>
                <a:path w="7650138">
                  <a:moveTo>
                    <a:pt x="0" y="0"/>
                  </a:moveTo>
                  <a:lnTo>
                    <a:pt x="7650138" y="0"/>
                  </a:lnTo>
                  <a:lnTo>
                    <a:pt x="7650138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9" name="pl8"/>
            <p:cNvSpPr/>
            <p:nvPr/>
          </p:nvSpPr>
          <p:spPr>
            <a:xfrm>
              <a:off x="2431158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0" name="pl9"/>
            <p:cNvSpPr/>
            <p:nvPr/>
          </p:nvSpPr>
          <p:spPr>
            <a:xfrm>
              <a:off x="5185931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1" name="pl10"/>
            <p:cNvSpPr/>
            <p:nvPr/>
          </p:nvSpPr>
          <p:spPr>
            <a:xfrm>
              <a:off x="7940703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pl11"/>
            <p:cNvSpPr/>
            <p:nvPr/>
          </p:nvSpPr>
          <p:spPr>
            <a:xfrm>
              <a:off x="954420" y="3512301"/>
              <a:ext cx="7650138" cy="0"/>
            </a:xfrm>
            <a:custGeom>
              <a:avLst/>
              <a:gdLst/>
              <a:ahLst/>
              <a:cxnLst/>
              <a:rect l="0" t="0" r="0" b="0"/>
              <a:pathLst>
                <a:path w="7650138">
                  <a:moveTo>
                    <a:pt x="0" y="0"/>
                  </a:moveTo>
                  <a:lnTo>
                    <a:pt x="7650138" y="0"/>
                  </a:lnTo>
                  <a:lnTo>
                    <a:pt x="765013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pl12"/>
            <p:cNvSpPr/>
            <p:nvPr/>
          </p:nvSpPr>
          <p:spPr>
            <a:xfrm>
              <a:off x="954420" y="2861127"/>
              <a:ext cx="7650138" cy="0"/>
            </a:xfrm>
            <a:custGeom>
              <a:avLst/>
              <a:gdLst/>
              <a:ahLst/>
              <a:cxnLst/>
              <a:rect l="0" t="0" r="0" b="0"/>
              <a:pathLst>
                <a:path w="7650138">
                  <a:moveTo>
                    <a:pt x="0" y="0"/>
                  </a:moveTo>
                  <a:lnTo>
                    <a:pt x="7650138" y="0"/>
                  </a:lnTo>
                  <a:lnTo>
                    <a:pt x="765013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4" name="pl13"/>
            <p:cNvSpPr/>
            <p:nvPr/>
          </p:nvSpPr>
          <p:spPr>
            <a:xfrm>
              <a:off x="954420" y="2209953"/>
              <a:ext cx="7650138" cy="0"/>
            </a:xfrm>
            <a:custGeom>
              <a:avLst/>
              <a:gdLst/>
              <a:ahLst/>
              <a:cxnLst/>
              <a:rect l="0" t="0" r="0" b="0"/>
              <a:pathLst>
                <a:path w="7650138">
                  <a:moveTo>
                    <a:pt x="0" y="0"/>
                  </a:moveTo>
                  <a:lnTo>
                    <a:pt x="7650138" y="0"/>
                  </a:lnTo>
                  <a:lnTo>
                    <a:pt x="765013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5" name="pl14"/>
            <p:cNvSpPr/>
            <p:nvPr/>
          </p:nvSpPr>
          <p:spPr>
            <a:xfrm>
              <a:off x="954420" y="1558779"/>
              <a:ext cx="7650138" cy="0"/>
            </a:xfrm>
            <a:custGeom>
              <a:avLst/>
              <a:gdLst/>
              <a:ahLst/>
              <a:cxnLst/>
              <a:rect l="0" t="0" r="0" b="0"/>
              <a:pathLst>
                <a:path w="7650138">
                  <a:moveTo>
                    <a:pt x="0" y="0"/>
                  </a:moveTo>
                  <a:lnTo>
                    <a:pt x="7650138" y="0"/>
                  </a:lnTo>
                  <a:lnTo>
                    <a:pt x="765013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15"/>
            <p:cNvSpPr/>
            <p:nvPr/>
          </p:nvSpPr>
          <p:spPr>
            <a:xfrm>
              <a:off x="1031192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16"/>
            <p:cNvSpPr/>
            <p:nvPr/>
          </p:nvSpPr>
          <p:spPr>
            <a:xfrm>
              <a:off x="3831125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17"/>
            <p:cNvSpPr/>
            <p:nvPr/>
          </p:nvSpPr>
          <p:spPr>
            <a:xfrm>
              <a:off x="6540737" y="1262395"/>
              <a:ext cx="0" cy="2745733"/>
            </a:xfrm>
            <a:custGeom>
              <a:avLst/>
              <a:gdLst/>
              <a:ahLst/>
              <a:cxnLst/>
              <a:rect l="0" t="0" r="0" b="0"/>
              <a:pathLst>
                <a:path h="2745733">
                  <a:moveTo>
                    <a:pt x="0" y="2745733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18"/>
            <p:cNvSpPr/>
            <p:nvPr/>
          </p:nvSpPr>
          <p:spPr>
            <a:xfrm>
              <a:off x="1302153" y="1613463"/>
              <a:ext cx="6954671" cy="1846791"/>
            </a:xfrm>
            <a:custGeom>
              <a:avLst/>
              <a:gdLst/>
              <a:ahLst/>
              <a:cxnLst/>
              <a:rect l="0" t="0" r="0" b="0"/>
              <a:pathLst>
                <a:path w="6954671" h="1846791">
                  <a:moveTo>
                    <a:pt x="0" y="783846"/>
                  </a:moveTo>
                  <a:lnTo>
                    <a:pt x="632242" y="66771"/>
                  </a:lnTo>
                  <a:lnTo>
                    <a:pt x="1264485" y="1342040"/>
                  </a:lnTo>
                  <a:lnTo>
                    <a:pt x="1896728" y="579678"/>
                  </a:lnTo>
                  <a:lnTo>
                    <a:pt x="2528971" y="488974"/>
                  </a:lnTo>
                  <a:lnTo>
                    <a:pt x="3161214" y="48852"/>
                  </a:lnTo>
                  <a:lnTo>
                    <a:pt x="3793456" y="1846791"/>
                  </a:lnTo>
                  <a:lnTo>
                    <a:pt x="4425699" y="1200948"/>
                  </a:lnTo>
                  <a:lnTo>
                    <a:pt x="5057942" y="0"/>
                  </a:lnTo>
                  <a:lnTo>
                    <a:pt x="5690185" y="144233"/>
                  </a:lnTo>
                  <a:lnTo>
                    <a:pt x="6322428" y="1075984"/>
                  </a:lnTo>
                  <a:lnTo>
                    <a:pt x="6954671" y="1043832"/>
                  </a:lnTo>
                </a:path>
              </a:pathLst>
            </a:custGeom>
            <a:ln w="29811" cap="flat">
              <a:solidFill>
                <a:srgbClr val="F8766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19"/>
            <p:cNvSpPr/>
            <p:nvPr/>
          </p:nvSpPr>
          <p:spPr>
            <a:xfrm>
              <a:off x="1302153" y="1494200"/>
              <a:ext cx="6954671" cy="1768064"/>
            </a:xfrm>
            <a:custGeom>
              <a:avLst/>
              <a:gdLst/>
              <a:ahLst/>
              <a:cxnLst/>
              <a:rect l="0" t="0" r="0" b="0"/>
              <a:pathLst>
                <a:path w="6954671" h="1768064">
                  <a:moveTo>
                    <a:pt x="0" y="1278583"/>
                  </a:moveTo>
                  <a:lnTo>
                    <a:pt x="632242" y="362139"/>
                  </a:lnTo>
                  <a:lnTo>
                    <a:pt x="1264485" y="810277"/>
                  </a:lnTo>
                  <a:lnTo>
                    <a:pt x="1896728" y="950382"/>
                  </a:lnTo>
                  <a:lnTo>
                    <a:pt x="2528971" y="1199516"/>
                  </a:lnTo>
                  <a:lnTo>
                    <a:pt x="3161214" y="0"/>
                  </a:lnTo>
                  <a:lnTo>
                    <a:pt x="3793456" y="1344687"/>
                  </a:lnTo>
                  <a:lnTo>
                    <a:pt x="4425699" y="611640"/>
                  </a:lnTo>
                  <a:lnTo>
                    <a:pt x="5057942" y="1768064"/>
                  </a:lnTo>
                  <a:lnTo>
                    <a:pt x="5690185" y="1281755"/>
                  </a:lnTo>
                  <a:lnTo>
                    <a:pt x="6322428" y="1071581"/>
                  </a:lnTo>
                  <a:lnTo>
                    <a:pt x="6954671" y="1622934"/>
                  </a:lnTo>
                </a:path>
              </a:pathLst>
            </a:custGeom>
            <a:ln w="29811" cap="flat">
              <a:solidFill>
                <a:srgbClr val="A3A5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20"/>
            <p:cNvSpPr/>
            <p:nvPr/>
          </p:nvSpPr>
          <p:spPr>
            <a:xfrm>
              <a:off x="1302153" y="1387201"/>
              <a:ext cx="6954671" cy="1619232"/>
            </a:xfrm>
            <a:custGeom>
              <a:avLst/>
              <a:gdLst/>
              <a:ahLst/>
              <a:cxnLst/>
              <a:rect l="0" t="0" r="0" b="0"/>
              <a:pathLst>
                <a:path w="6954671" h="1619232">
                  <a:moveTo>
                    <a:pt x="0" y="748205"/>
                  </a:moveTo>
                  <a:lnTo>
                    <a:pt x="632242" y="1619232"/>
                  </a:lnTo>
                  <a:lnTo>
                    <a:pt x="1264485" y="577184"/>
                  </a:lnTo>
                  <a:lnTo>
                    <a:pt x="1896728" y="1576180"/>
                  </a:lnTo>
                  <a:lnTo>
                    <a:pt x="2528971" y="1431260"/>
                  </a:lnTo>
                  <a:lnTo>
                    <a:pt x="3161214" y="0"/>
                  </a:lnTo>
                  <a:lnTo>
                    <a:pt x="3793456" y="981204"/>
                  </a:lnTo>
                  <a:lnTo>
                    <a:pt x="4425699" y="998721"/>
                  </a:lnTo>
                  <a:lnTo>
                    <a:pt x="5057942" y="382612"/>
                  </a:lnTo>
                  <a:lnTo>
                    <a:pt x="5690185" y="1442053"/>
                  </a:lnTo>
                  <a:lnTo>
                    <a:pt x="6322428" y="895361"/>
                  </a:lnTo>
                  <a:lnTo>
                    <a:pt x="6954671" y="443826"/>
                  </a:lnTo>
                </a:path>
              </a:pathLst>
            </a:custGeom>
            <a:ln w="29811" cap="flat">
              <a:solidFill>
                <a:srgbClr val="00BF7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21"/>
            <p:cNvSpPr/>
            <p:nvPr/>
          </p:nvSpPr>
          <p:spPr>
            <a:xfrm>
              <a:off x="1302153" y="1691292"/>
              <a:ext cx="6954671" cy="2192030"/>
            </a:xfrm>
            <a:custGeom>
              <a:avLst/>
              <a:gdLst/>
              <a:ahLst/>
              <a:cxnLst/>
              <a:rect l="0" t="0" r="0" b="0"/>
              <a:pathLst>
                <a:path w="6954671" h="2192030">
                  <a:moveTo>
                    <a:pt x="0" y="708534"/>
                  </a:moveTo>
                  <a:lnTo>
                    <a:pt x="632242" y="1040238"/>
                  </a:lnTo>
                  <a:lnTo>
                    <a:pt x="1264485" y="275252"/>
                  </a:lnTo>
                  <a:lnTo>
                    <a:pt x="1896728" y="0"/>
                  </a:lnTo>
                  <a:lnTo>
                    <a:pt x="2528971" y="220127"/>
                  </a:lnTo>
                  <a:lnTo>
                    <a:pt x="3161214" y="707018"/>
                  </a:lnTo>
                  <a:lnTo>
                    <a:pt x="3793456" y="1027538"/>
                  </a:lnTo>
                  <a:lnTo>
                    <a:pt x="4425699" y="953525"/>
                  </a:lnTo>
                  <a:lnTo>
                    <a:pt x="5057942" y="584200"/>
                  </a:lnTo>
                  <a:lnTo>
                    <a:pt x="5690185" y="804478"/>
                  </a:lnTo>
                  <a:lnTo>
                    <a:pt x="6322428" y="567356"/>
                  </a:lnTo>
                  <a:lnTo>
                    <a:pt x="6954671" y="2192030"/>
                  </a:lnTo>
                </a:path>
              </a:pathLst>
            </a:custGeom>
            <a:ln w="29811" cap="flat">
              <a:solidFill>
                <a:srgbClr val="00B0F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l22"/>
            <p:cNvSpPr/>
            <p:nvPr/>
          </p:nvSpPr>
          <p:spPr>
            <a:xfrm>
              <a:off x="1302153" y="1454015"/>
              <a:ext cx="6954671" cy="1747057"/>
            </a:xfrm>
            <a:custGeom>
              <a:avLst/>
              <a:gdLst/>
              <a:ahLst/>
              <a:cxnLst/>
              <a:rect l="0" t="0" r="0" b="0"/>
              <a:pathLst>
                <a:path w="6954671" h="1747057">
                  <a:moveTo>
                    <a:pt x="0" y="386129"/>
                  </a:moveTo>
                  <a:lnTo>
                    <a:pt x="632242" y="2697"/>
                  </a:lnTo>
                  <a:lnTo>
                    <a:pt x="1264485" y="1747057"/>
                  </a:lnTo>
                  <a:lnTo>
                    <a:pt x="1896728" y="1418805"/>
                  </a:lnTo>
                  <a:lnTo>
                    <a:pt x="2528971" y="0"/>
                  </a:lnTo>
                  <a:lnTo>
                    <a:pt x="3161214" y="595419"/>
                  </a:lnTo>
                  <a:lnTo>
                    <a:pt x="3793456" y="297186"/>
                  </a:lnTo>
                  <a:lnTo>
                    <a:pt x="4425699" y="811594"/>
                  </a:lnTo>
                  <a:lnTo>
                    <a:pt x="5057942" y="1003957"/>
                  </a:lnTo>
                  <a:lnTo>
                    <a:pt x="5690185" y="565048"/>
                  </a:lnTo>
                  <a:lnTo>
                    <a:pt x="6322428" y="467384"/>
                  </a:lnTo>
                  <a:lnTo>
                    <a:pt x="6954671" y="80394"/>
                  </a:lnTo>
                </a:path>
              </a:pathLst>
            </a:custGeom>
            <a:ln w="29811" cap="flat">
              <a:solidFill>
                <a:srgbClr val="E76BF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tx23"/>
            <p:cNvSpPr/>
            <p:nvPr/>
          </p:nvSpPr>
          <p:spPr>
            <a:xfrm>
              <a:off x="733489" y="3462964"/>
              <a:ext cx="146913" cy="96609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3</a:t>
              </a:r>
              <a:r>
                <a:rPr lang="en-US"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.</a:t>
              </a: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5" name="tx24"/>
            <p:cNvSpPr/>
            <p:nvPr/>
          </p:nvSpPr>
          <p:spPr>
            <a:xfrm>
              <a:off x="733489" y="2811855"/>
              <a:ext cx="146913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4</a:t>
              </a:r>
              <a:r>
                <a:rPr lang="en-US"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.</a:t>
              </a: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6" name="tx25"/>
            <p:cNvSpPr/>
            <p:nvPr/>
          </p:nvSpPr>
          <p:spPr>
            <a:xfrm>
              <a:off x="733489" y="2160681"/>
              <a:ext cx="146913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5</a:t>
              </a:r>
              <a:r>
                <a:rPr lang="en-US"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.</a:t>
              </a: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7" name="tx26"/>
            <p:cNvSpPr/>
            <p:nvPr/>
          </p:nvSpPr>
          <p:spPr>
            <a:xfrm>
              <a:off x="733489" y="1509507"/>
              <a:ext cx="146913" cy="96544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6</a:t>
              </a:r>
              <a:r>
                <a:rPr lang="en-US"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.</a:t>
              </a:r>
              <a:r>
                <a:rPr sz="1040" dirty="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0</a:t>
              </a:r>
            </a:p>
          </p:txBody>
        </p:sp>
        <p:sp>
          <p:nvSpPr>
            <p:cNvPr id="28" name="tx27"/>
            <p:cNvSpPr/>
            <p:nvPr/>
          </p:nvSpPr>
          <p:spPr>
            <a:xfrm>
              <a:off x="906432" y="4054350"/>
              <a:ext cx="249520" cy="12234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May</a:t>
              </a:r>
            </a:p>
          </p:txBody>
        </p:sp>
        <p:sp>
          <p:nvSpPr>
            <p:cNvPr id="29" name="tx28"/>
            <p:cNvSpPr/>
            <p:nvPr/>
          </p:nvSpPr>
          <p:spPr>
            <a:xfrm>
              <a:off x="3724648" y="4080534"/>
              <a:ext cx="212953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Jun</a:t>
              </a:r>
            </a:p>
          </p:txBody>
        </p:sp>
        <p:sp>
          <p:nvSpPr>
            <p:cNvPr id="30" name="tx29"/>
            <p:cNvSpPr/>
            <p:nvPr/>
          </p:nvSpPr>
          <p:spPr>
            <a:xfrm>
              <a:off x="6456316" y="4080534"/>
              <a:ext cx="168840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Jul</a:t>
              </a:r>
            </a:p>
          </p:txBody>
        </p:sp>
        <p:sp>
          <p:nvSpPr>
            <p:cNvPr id="31" name="tx30"/>
            <p:cNvSpPr/>
            <p:nvPr/>
          </p:nvSpPr>
          <p:spPr>
            <a:xfrm>
              <a:off x="4568478" y="4243674"/>
              <a:ext cx="422020" cy="12011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Week</a:t>
              </a:r>
            </a:p>
          </p:txBody>
        </p:sp>
        <p:sp>
          <p:nvSpPr>
            <p:cNvPr id="32" name="tx31"/>
            <p:cNvSpPr/>
            <p:nvPr/>
          </p:nvSpPr>
          <p:spPr>
            <a:xfrm rot="-5400000">
              <a:off x="362531" y="2574115"/>
              <a:ext cx="467890" cy="1222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ROAS</a:t>
              </a:r>
            </a:p>
          </p:txBody>
        </p:sp>
        <p:sp>
          <p:nvSpPr>
            <p:cNvPr id="33" name="tx32"/>
            <p:cNvSpPr/>
            <p:nvPr/>
          </p:nvSpPr>
          <p:spPr>
            <a:xfrm>
              <a:off x="1937428" y="4691867"/>
              <a:ext cx="615013" cy="1222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Channel</a:t>
              </a:r>
            </a:p>
          </p:txBody>
        </p:sp>
        <p:sp>
          <p:nvSpPr>
            <p:cNvPr id="34" name="pl33"/>
            <p:cNvSpPr/>
            <p:nvPr/>
          </p:nvSpPr>
          <p:spPr>
            <a:xfrm>
              <a:off x="2656629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F8766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34"/>
            <p:cNvSpPr/>
            <p:nvPr/>
          </p:nvSpPr>
          <p:spPr>
            <a:xfrm>
              <a:off x="3473633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A3A5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35"/>
            <p:cNvSpPr/>
            <p:nvPr/>
          </p:nvSpPr>
          <p:spPr>
            <a:xfrm>
              <a:off x="4187837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00BF7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36"/>
            <p:cNvSpPr/>
            <p:nvPr/>
          </p:nvSpPr>
          <p:spPr>
            <a:xfrm>
              <a:off x="5416108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00B0F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37"/>
            <p:cNvSpPr/>
            <p:nvPr/>
          </p:nvSpPr>
          <p:spPr>
            <a:xfrm>
              <a:off x="6490242" y="4754988"/>
              <a:ext cx="175564" cy="0"/>
            </a:xfrm>
            <a:custGeom>
              <a:avLst/>
              <a:gdLst/>
              <a:ahLst/>
              <a:cxnLst/>
              <a:rect l="0" t="0" r="0" b="0"/>
              <a:pathLst>
                <a:path w="175564">
                  <a:moveTo>
                    <a:pt x="0" y="0"/>
                  </a:moveTo>
                  <a:lnTo>
                    <a:pt x="175564" y="0"/>
                  </a:lnTo>
                </a:path>
              </a:pathLst>
            </a:custGeom>
            <a:ln w="29811" cap="flat">
              <a:solidFill>
                <a:srgbClr val="E76BF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tx38"/>
            <p:cNvSpPr/>
            <p:nvPr/>
          </p:nvSpPr>
          <p:spPr>
            <a:xfrm>
              <a:off x="2936381" y="4679919"/>
              <a:ext cx="433065" cy="12234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Display</a:t>
              </a:r>
            </a:p>
          </p:txBody>
        </p:sp>
        <p:sp>
          <p:nvSpPr>
            <p:cNvPr id="40" name="tx39"/>
            <p:cNvSpPr/>
            <p:nvPr/>
          </p:nvSpPr>
          <p:spPr>
            <a:xfrm>
              <a:off x="3753385" y="4706168"/>
              <a:ext cx="330264" cy="960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Email</a:t>
              </a:r>
            </a:p>
          </p:txBody>
        </p:sp>
        <p:sp>
          <p:nvSpPr>
            <p:cNvPr id="41" name="tx40"/>
            <p:cNvSpPr/>
            <p:nvPr/>
          </p:nvSpPr>
          <p:spPr>
            <a:xfrm>
              <a:off x="4467589" y="4706168"/>
              <a:ext cx="844331" cy="9609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Facebook Ads</a:t>
              </a:r>
            </a:p>
          </p:txBody>
        </p:sp>
        <p:sp>
          <p:nvSpPr>
            <p:cNvPr id="42" name="tx41"/>
            <p:cNvSpPr/>
            <p:nvPr/>
          </p:nvSpPr>
          <p:spPr>
            <a:xfrm>
              <a:off x="5695860" y="4678307"/>
              <a:ext cx="690195" cy="12395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Google Ads</a:t>
              </a:r>
            </a:p>
          </p:txBody>
        </p:sp>
        <p:sp>
          <p:nvSpPr>
            <p:cNvPr id="43" name="tx42"/>
            <p:cNvSpPr/>
            <p:nvPr/>
          </p:nvSpPr>
          <p:spPr>
            <a:xfrm>
              <a:off x="6769994" y="4679919"/>
              <a:ext cx="851554" cy="12234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Instagram Ads</a:t>
              </a:r>
            </a:p>
          </p:txBody>
        </p:sp>
        <p:sp>
          <p:nvSpPr>
            <p:cNvPr id="44" name="tx43"/>
            <p:cNvSpPr/>
            <p:nvPr/>
          </p:nvSpPr>
          <p:spPr>
            <a:xfrm>
              <a:off x="954420" y="952432"/>
              <a:ext cx="3116230" cy="18602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5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56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ROAS by Channel (Last 12 Weeks)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b="1" i="0" u="none" cap="none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rPr>
              <a:t>Inventory &amp; Fulfillment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1067341"/>
              </p:ext>
            </p:extLst>
          </p:nvPr>
        </p:nvGraphicFramePr>
        <p:xfrm>
          <a:off x="332181" y="1466892"/>
          <a:ext cx="3523344" cy="4292600"/>
        </p:xfrm>
        <a:graphic>
          <a:graphicData uri="http://schemas.openxmlformats.org/drawingml/2006/table">
            <a:tbl>
              <a:tblPr/>
              <a:tblGrid>
                <a:gridCol w="1429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9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444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8600">
                <a:tc gridSpan="3"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1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Low Inventory Watch</a:t>
                      </a:r>
                      <a:endParaRPr sz="1100" b="1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100" b="1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endParaRPr sz="1100" b="1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76971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1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SKU Code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1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Category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1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Ending Inventory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GOLF-003-06-272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Pants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9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GOLF-005-19-456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9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GOLF-001-15-111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Accessories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GOLF-004-01-178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Shirts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GOLF-002-11-360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GOLF-004-01-191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Shirts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7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GOLF-005-19-389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6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GOLF-004-02-168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Shirts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5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GOLF-004-04-274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Shirts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5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GOLF-005-18-433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5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GOLF-004-01-056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Shirts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4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GOLF-001-15-362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Accessories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5199656" y="640341"/>
            <a:ext cx="2286000" cy="2011680"/>
            <a:chOff x="457200" y="3383280"/>
            <a:chExt cx="2286000" cy="2011680"/>
          </a:xfrm>
        </p:grpSpPr>
        <p:sp>
          <p:nvSpPr>
            <p:cNvPr id="6" name="rc3"/>
            <p:cNvSpPr/>
            <p:nvPr/>
          </p:nvSpPr>
          <p:spPr>
            <a:xfrm>
              <a:off x="457200" y="3383280"/>
              <a:ext cx="22860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rc4"/>
            <p:cNvSpPr/>
            <p:nvPr/>
          </p:nvSpPr>
          <p:spPr>
            <a:xfrm>
              <a:off x="457200" y="3383280"/>
              <a:ext cx="22860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8" name="rc5"/>
            <p:cNvSpPr/>
            <p:nvPr/>
          </p:nvSpPr>
          <p:spPr>
            <a:xfrm>
              <a:off x="482505" y="3408585"/>
              <a:ext cx="22353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" name="rc6"/>
            <p:cNvSpPr/>
            <p:nvPr/>
          </p:nvSpPr>
          <p:spPr>
            <a:xfrm>
              <a:off x="482505" y="3408585"/>
              <a:ext cx="22353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0" name="tx7"/>
            <p:cNvSpPr/>
            <p:nvPr/>
          </p:nvSpPr>
          <p:spPr>
            <a:xfrm>
              <a:off x="988833" y="3655935"/>
              <a:ext cx="1222732" cy="92075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FULFILLMENT RATE</a:t>
              </a:r>
            </a:p>
          </p:txBody>
        </p:sp>
        <p:sp>
          <p:nvSpPr>
            <p:cNvPr id="11" name="tx8"/>
            <p:cNvSpPr/>
            <p:nvPr/>
          </p:nvSpPr>
          <p:spPr>
            <a:xfrm>
              <a:off x="1311931" y="4288213"/>
              <a:ext cx="576536" cy="1914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991" b="1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0.9%</a:t>
              </a:r>
            </a:p>
          </p:txBody>
        </p:sp>
        <p:sp>
          <p:nvSpPr>
            <p:cNvPr id="12" name="pl9"/>
            <p:cNvSpPr/>
            <p:nvPr/>
          </p:nvSpPr>
          <p:spPr>
            <a:xfrm>
              <a:off x="1153122" y="4683280"/>
              <a:ext cx="894155" cy="0"/>
            </a:xfrm>
            <a:custGeom>
              <a:avLst/>
              <a:gdLst/>
              <a:ahLst/>
              <a:cxnLst/>
              <a:rect l="0" t="0" r="0" b="0"/>
              <a:pathLst>
                <a:path w="894155">
                  <a:moveTo>
                    <a:pt x="0" y="0"/>
                  </a:moveTo>
                  <a:lnTo>
                    <a:pt x="89415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3" name="tx10"/>
            <p:cNvSpPr/>
            <p:nvPr/>
          </p:nvSpPr>
          <p:spPr>
            <a:xfrm>
              <a:off x="954178" y="4814916"/>
              <a:ext cx="1019314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5CB85C">
                      <a:alpha val="100000"/>
                    </a:srgbClr>
                  </a:solidFill>
                  <a:latin typeface="ArialMT"/>
                  <a:cs typeface="ArialMT"/>
                </a:rPr>
                <a:t>WoW ▲ 0.2%</a:t>
              </a:r>
            </a:p>
          </p:txBody>
        </p:sp>
        <p:sp>
          <p:nvSpPr>
            <p:cNvPr id="14" name="tx11"/>
            <p:cNvSpPr/>
            <p:nvPr/>
          </p:nvSpPr>
          <p:spPr>
            <a:xfrm>
              <a:off x="1107337" y="5113443"/>
              <a:ext cx="406677" cy="1183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999999">
                      <a:alpha val="100000"/>
                    </a:srgbClr>
                  </a:solidFill>
                  <a:latin typeface="ArialMT"/>
                  <a:cs typeface="ArialMT"/>
                </a:rPr>
                <a:t>YoY -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8090309" y="640341"/>
            <a:ext cx="2286000" cy="2011680"/>
            <a:chOff x="2926080" y="3383280"/>
            <a:chExt cx="2286000" cy="2011680"/>
          </a:xfrm>
        </p:grpSpPr>
        <p:sp>
          <p:nvSpPr>
            <p:cNvPr id="16" name="rc3"/>
            <p:cNvSpPr/>
            <p:nvPr/>
          </p:nvSpPr>
          <p:spPr>
            <a:xfrm>
              <a:off x="2926080" y="3383280"/>
              <a:ext cx="2285999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rc4"/>
            <p:cNvSpPr/>
            <p:nvPr/>
          </p:nvSpPr>
          <p:spPr>
            <a:xfrm>
              <a:off x="2926080" y="3383280"/>
              <a:ext cx="2285999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rc5"/>
            <p:cNvSpPr/>
            <p:nvPr/>
          </p:nvSpPr>
          <p:spPr>
            <a:xfrm>
              <a:off x="2951385" y="3408585"/>
              <a:ext cx="22353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19" name="rc6"/>
            <p:cNvSpPr/>
            <p:nvPr/>
          </p:nvSpPr>
          <p:spPr>
            <a:xfrm>
              <a:off x="2951385" y="3408585"/>
              <a:ext cx="22353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20" name="tx7"/>
            <p:cNvSpPr/>
            <p:nvPr/>
          </p:nvSpPr>
          <p:spPr>
            <a:xfrm>
              <a:off x="3215267" y="3629319"/>
              <a:ext cx="1707625" cy="11869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AVG SHIPPING TIME (DAYS)</a:t>
              </a:r>
            </a:p>
          </p:txBody>
        </p:sp>
        <p:sp>
          <p:nvSpPr>
            <p:cNvPr id="21" name="tx8"/>
            <p:cNvSpPr/>
            <p:nvPr/>
          </p:nvSpPr>
          <p:spPr>
            <a:xfrm>
              <a:off x="3998742" y="4294759"/>
              <a:ext cx="140675" cy="18489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1.0</a:t>
              </a:r>
              <a:endParaRPr sz="1991" b="1" dirty="0">
                <a:solidFill>
                  <a:srgbClr val="3498DB">
                    <a:alpha val="100000"/>
                  </a:srgbClr>
                </a:solidFill>
                <a:latin typeface="ArialMT"/>
                <a:cs typeface="ArialMT"/>
              </a:endParaRPr>
            </a:p>
          </p:txBody>
        </p:sp>
        <p:sp>
          <p:nvSpPr>
            <p:cNvPr id="22" name="pl9"/>
            <p:cNvSpPr/>
            <p:nvPr/>
          </p:nvSpPr>
          <p:spPr>
            <a:xfrm>
              <a:off x="3622002" y="4683280"/>
              <a:ext cx="894155" cy="0"/>
            </a:xfrm>
            <a:custGeom>
              <a:avLst/>
              <a:gdLst/>
              <a:ahLst/>
              <a:cxnLst/>
              <a:rect l="0" t="0" r="0" b="0"/>
              <a:pathLst>
                <a:path w="894155">
                  <a:moveTo>
                    <a:pt x="0" y="0"/>
                  </a:moveTo>
                  <a:lnTo>
                    <a:pt x="89415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tx10"/>
            <p:cNvSpPr/>
            <p:nvPr/>
          </p:nvSpPr>
          <p:spPr>
            <a:xfrm>
              <a:off x="3553708" y="4819283"/>
              <a:ext cx="496715" cy="1183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999999">
                      <a:alpha val="100000"/>
                    </a:srgbClr>
                  </a:solidFill>
                  <a:latin typeface="ArialMT"/>
                  <a:cs typeface="ArialMT"/>
                </a:rPr>
                <a:t>WoW -</a:t>
              </a:r>
            </a:p>
          </p:txBody>
        </p:sp>
        <p:sp>
          <p:nvSpPr>
            <p:cNvPr id="24" name="tx11"/>
            <p:cNvSpPr/>
            <p:nvPr/>
          </p:nvSpPr>
          <p:spPr>
            <a:xfrm>
              <a:off x="3576217" y="5113443"/>
              <a:ext cx="406677" cy="1183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999999">
                      <a:alpha val="100000"/>
                    </a:srgbClr>
                  </a:solidFill>
                  <a:latin typeface="ArialMT"/>
                  <a:cs typeface="ArialMT"/>
                </a:rPr>
                <a:t>YoY -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745051" y="3178299"/>
            <a:ext cx="6516409" cy="2604928"/>
            <a:chOff x="5178857" y="3383280"/>
            <a:chExt cx="3435176" cy="2011680"/>
          </a:xfrm>
        </p:grpSpPr>
        <p:sp>
          <p:nvSpPr>
            <p:cNvPr id="26" name="rc3"/>
            <p:cNvSpPr/>
            <p:nvPr/>
          </p:nvSpPr>
          <p:spPr>
            <a:xfrm>
              <a:off x="5394960" y="3383280"/>
              <a:ext cx="283464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4"/>
            <p:cNvSpPr/>
            <p:nvPr/>
          </p:nvSpPr>
          <p:spPr>
            <a:xfrm>
              <a:off x="6193229" y="4768275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5"/>
            <p:cNvSpPr/>
            <p:nvPr/>
          </p:nvSpPr>
          <p:spPr>
            <a:xfrm>
              <a:off x="6193229" y="4542700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6"/>
            <p:cNvSpPr/>
            <p:nvPr/>
          </p:nvSpPr>
          <p:spPr>
            <a:xfrm>
              <a:off x="6193229" y="4317126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l7"/>
            <p:cNvSpPr/>
            <p:nvPr/>
          </p:nvSpPr>
          <p:spPr>
            <a:xfrm>
              <a:off x="6193229" y="4091551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l8"/>
            <p:cNvSpPr/>
            <p:nvPr/>
          </p:nvSpPr>
          <p:spPr>
            <a:xfrm>
              <a:off x="6193229" y="3865976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l9"/>
            <p:cNvSpPr/>
            <p:nvPr/>
          </p:nvSpPr>
          <p:spPr>
            <a:xfrm>
              <a:off x="6570443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l10"/>
            <p:cNvSpPr/>
            <p:nvPr/>
          </p:nvSpPr>
          <p:spPr>
            <a:xfrm>
              <a:off x="7274114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l11"/>
            <p:cNvSpPr/>
            <p:nvPr/>
          </p:nvSpPr>
          <p:spPr>
            <a:xfrm>
              <a:off x="7977785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l12"/>
            <p:cNvSpPr/>
            <p:nvPr/>
          </p:nvSpPr>
          <p:spPr>
            <a:xfrm>
              <a:off x="6193229" y="4881063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l13"/>
            <p:cNvSpPr/>
            <p:nvPr/>
          </p:nvSpPr>
          <p:spPr>
            <a:xfrm>
              <a:off x="6193229" y="4655488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l14"/>
            <p:cNvSpPr/>
            <p:nvPr/>
          </p:nvSpPr>
          <p:spPr>
            <a:xfrm>
              <a:off x="6193229" y="4429913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l15"/>
            <p:cNvSpPr/>
            <p:nvPr/>
          </p:nvSpPr>
          <p:spPr>
            <a:xfrm>
              <a:off x="6193229" y="4204338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l16"/>
            <p:cNvSpPr/>
            <p:nvPr/>
          </p:nvSpPr>
          <p:spPr>
            <a:xfrm>
              <a:off x="6193229" y="3978763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l17"/>
            <p:cNvSpPr/>
            <p:nvPr/>
          </p:nvSpPr>
          <p:spPr>
            <a:xfrm>
              <a:off x="6193229" y="3753188"/>
              <a:ext cx="1954128" cy="0"/>
            </a:xfrm>
            <a:custGeom>
              <a:avLst/>
              <a:gdLst/>
              <a:ahLst/>
              <a:cxnLst/>
              <a:rect l="0" t="0" r="0" b="0"/>
              <a:pathLst>
                <a:path w="1954128">
                  <a:moveTo>
                    <a:pt x="0" y="0"/>
                  </a:moveTo>
                  <a:lnTo>
                    <a:pt x="1954128" y="0"/>
                  </a:lnTo>
                  <a:lnTo>
                    <a:pt x="1954128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l18"/>
            <p:cNvSpPr/>
            <p:nvPr/>
          </p:nvSpPr>
          <p:spPr>
            <a:xfrm>
              <a:off x="6212840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pl19"/>
            <p:cNvSpPr/>
            <p:nvPr/>
          </p:nvSpPr>
          <p:spPr>
            <a:xfrm>
              <a:off x="6928046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3" name="pl20"/>
            <p:cNvSpPr/>
            <p:nvPr/>
          </p:nvSpPr>
          <p:spPr>
            <a:xfrm>
              <a:off x="7620181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4" name="pl21"/>
            <p:cNvSpPr/>
            <p:nvPr/>
          </p:nvSpPr>
          <p:spPr>
            <a:xfrm>
              <a:off x="6282053" y="3785413"/>
              <a:ext cx="1776480" cy="1082759"/>
            </a:xfrm>
            <a:custGeom>
              <a:avLst/>
              <a:gdLst/>
              <a:ahLst/>
              <a:cxnLst/>
              <a:rect l="0" t="0" r="0" b="0"/>
              <a:pathLst>
                <a:path w="1776480" h="1082759">
                  <a:moveTo>
                    <a:pt x="0" y="283579"/>
                  </a:moveTo>
                  <a:lnTo>
                    <a:pt x="161498" y="876519"/>
                  </a:lnTo>
                  <a:lnTo>
                    <a:pt x="322996" y="618719"/>
                  </a:lnTo>
                  <a:lnTo>
                    <a:pt x="484494" y="489819"/>
                  </a:lnTo>
                  <a:lnTo>
                    <a:pt x="645992" y="696059"/>
                  </a:lnTo>
                  <a:lnTo>
                    <a:pt x="807491" y="1056979"/>
                  </a:lnTo>
                  <a:lnTo>
                    <a:pt x="968989" y="515599"/>
                  </a:lnTo>
                  <a:lnTo>
                    <a:pt x="1130487" y="515599"/>
                  </a:lnTo>
                  <a:lnTo>
                    <a:pt x="1291985" y="0"/>
                  </a:lnTo>
                  <a:lnTo>
                    <a:pt x="1453484" y="489819"/>
                  </a:lnTo>
                  <a:lnTo>
                    <a:pt x="1614982" y="1082759"/>
                  </a:lnTo>
                  <a:lnTo>
                    <a:pt x="1776480" y="915189"/>
                  </a:lnTo>
                </a:path>
              </a:pathLst>
            </a:custGeom>
            <a:ln w="32521" cap="flat">
              <a:solidFill>
                <a:srgbClr val="009E7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5" name="pt22"/>
            <p:cNvSpPr/>
            <p:nvPr/>
          </p:nvSpPr>
          <p:spPr>
            <a:xfrm>
              <a:off x="6250452" y="403739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6" name="pt23"/>
            <p:cNvSpPr/>
            <p:nvPr/>
          </p:nvSpPr>
          <p:spPr>
            <a:xfrm>
              <a:off x="6411950" y="463033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7" name="pt24"/>
            <p:cNvSpPr/>
            <p:nvPr/>
          </p:nvSpPr>
          <p:spPr>
            <a:xfrm>
              <a:off x="6573448" y="437253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8" name="pt25"/>
            <p:cNvSpPr/>
            <p:nvPr/>
          </p:nvSpPr>
          <p:spPr>
            <a:xfrm>
              <a:off x="6734947" y="424363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9" name="pt26"/>
            <p:cNvSpPr/>
            <p:nvPr/>
          </p:nvSpPr>
          <p:spPr>
            <a:xfrm>
              <a:off x="6896445" y="444987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0" name="pt27"/>
            <p:cNvSpPr/>
            <p:nvPr/>
          </p:nvSpPr>
          <p:spPr>
            <a:xfrm>
              <a:off x="7057943" y="481079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1" name="pt28"/>
            <p:cNvSpPr/>
            <p:nvPr/>
          </p:nvSpPr>
          <p:spPr>
            <a:xfrm>
              <a:off x="7219441" y="426941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2" name="pt29"/>
            <p:cNvSpPr/>
            <p:nvPr/>
          </p:nvSpPr>
          <p:spPr>
            <a:xfrm>
              <a:off x="7380940" y="426941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3" name="pt30"/>
            <p:cNvSpPr/>
            <p:nvPr/>
          </p:nvSpPr>
          <p:spPr>
            <a:xfrm>
              <a:off x="7542438" y="375381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4" name="pt31"/>
            <p:cNvSpPr/>
            <p:nvPr/>
          </p:nvSpPr>
          <p:spPr>
            <a:xfrm>
              <a:off x="7703936" y="424363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5" name="pt32"/>
            <p:cNvSpPr/>
            <p:nvPr/>
          </p:nvSpPr>
          <p:spPr>
            <a:xfrm>
              <a:off x="7865434" y="483657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6" name="pt33"/>
            <p:cNvSpPr/>
            <p:nvPr/>
          </p:nvSpPr>
          <p:spPr>
            <a:xfrm>
              <a:off x="8026933" y="466900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57" name="tx34"/>
            <p:cNvSpPr/>
            <p:nvPr/>
          </p:nvSpPr>
          <p:spPr>
            <a:xfrm>
              <a:off x="5671249" y="4828695"/>
              <a:ext cx="447962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89.50%</a:t>
              </a:r>
            </a:p>
          </p:txBody>
        </p:sp>
        <p:sp>
          <p:nvSpPr>
            <p:cNvPr id="58" name="tx35"/>
            <p:cNvSpPr/>
            <p:nvPr/>
          </p:nvSpPr>
          <p:spPr>
            <a:xfrm>
              <a:off x="5671249" y="4603120"/>
              <a:ext cx="447962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89.75%</a:t>
              </a:r>
            </a:p>
          </p:txBody>
        </p:sp>
        <p:sp>
          <p:nvSpPr>
            <p:cNvPr id="59" name="tx36"/>
            <p:cNvSpPr/>
            <p:nvPr/>
          </p:nvSpPr>
          <p:spPr>
            <a:xfrm>
              <a:off x="5671249" y="4377545"/>
              <a:ext cx="447962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90.00%</a:t>
              </a:r>
            </a:p>
          </p:txBody>
        </p:sp>
        <p:sp>
          <p:nvSpPr>
            <p:cNvPr id="60" name="tx37"/>
            <p:cNvSpPr/>
            <p:nvPr/>
          </p:nvSpPr>
          <p:spPr>
            <a:xfrm>
              <a:off x="5671249" y="4151970"/>
              <a:ext cx="447962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90.25%</a:t>
              </a:r>
            </a:p>
          </p:txBody>
        </p:sp>
        <p:sp>
          <p:nvSpPr>
            <p:cNvPr id="61" name="tx38"/>
            <p:cNvSpPr/>
            <p:nvPr/>
          </p:nvSpPr>
          <p:spPr>
            <a:xfrm>
              <a:off x="5671249" y="3926395"/>
              <a:ext cx="447962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90.50%</a:t>
              </a:r>
            </a:p>
          </p:txBody>
        </p:sp>
        <p:sp>
          <p:nvSpPr>
            <p:cNvPr id="62" name="tx39"/>
            <p:cNvSpPr/>
            <p:nvPr/>
          </p:nvSpPr>
          <p:spPr>
            <a:xfrm>
              <a:off x="5671249" y="3700821"/>
              <a:ext cx="447962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90.75%</a:t>
              </a:r>
            </a:p>
          </p:txBody>
        </p:sp>
        <p:sp>
          <p:nvSpPr>
            <p:cNvPr id="63" name="tx40"/>
            <p:cNvSpPr/>
            <p:nvPr/>
          </p:nvSpPr>
          <p:spPr>
            <a:xfrm>
              <a:off x="6088080" y="4968532"/>
              <a:ext cx="249520" cy="12234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May</a:t>
              </a:r>
            </a:p>
          </p:txBody>
        </p:sp>
        <p:sp>
          <p:nvSpPr>
            <p:cNvPr id="64" name="tx41"/>
            <p:cNvSpPr/>
            <p:nvPr/>
          </p:nvSpPr>
          <p:spPr>
            <a:xfrm>
              <a:off x="6821570" y="4994716"/>
              <a:ext cx="212953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Jun</a:t>
              </a:r>
            </a:p>
          </p:txBody>
        </p:sp>
        <p:sp>
          <p:nvSpPr>
            <p:cNvPr id="65" name="tx42"/>
            <p:cNvSpPr/>
            <p:nvPr/>
          </p:nvSpPr>
          <p:spPr>
            <a:xfrm>
              <a:off x="7535761" y="4994716"/>
              <a:ext cx="168840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Jul</a:t>
              </a:r>
            </a:p>
          </p:txBody>
        </p:sp>
        <p:sp>
          <p:nvSpPr>
            <p:cNvPr id="66" name="tx43"/>
            <p:cNvSpPr/>
            <p:nvPr/>
          </p:nvSpPr>
          <p:spPr>
            <a:xfrm>
              <a:off x="6959283" y="5157856"/>
              <a:ext cx="422020" cy="12011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Week</a:t>
              </a:r>
            </a:p>
          </p:txBody>
        </p:sp>
        <p:sp>
          <p:nvSpPr>
            <p:cNvPr id="67" name="tx44"/>
            <p:cNvSpPr/>
            <p:nvPr/>
          </p:nvSpPr>
          <p:spPr>
            <a:xfrm rot="-5400000">
              <a:off x="4960861" y="4265727"/>
              <a:ext cx="1146912" cy="12213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Fulfillment Rate</a:t>
              </a:r>
            </a:p>
          </p:txBody>
        </p:sp>
        <p:sp>
          <p:nvSpPr>
            <p:cNvPr id="68" name="tx45"/>
            <p:cNvSpPr/>
            <p:nvPr/>
          </p:nvSpPr>
          <p:spPr>
            <a:xfrm>
              <a:off x="5178857" y="3447068"/>
              <a:ext cx="3435176" cy="18602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5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560" dirty="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Order Fulfillment Rate (Last 12 Weeks)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993"/>
            <a:ext cx="8229600" cy="1143000"/>
          </a:xfrm>
        </p:spPr>
        <p:txBody>
          <a:bodyPr/>
          <a:lstStyle/>
          <a:p>
            <a:pPr marL="0" marR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2400" b="1" i="0" u="none" cap="none" dirty="0">
                <a:solidFill>
                  <a:srgbClr val="000000">
                    <a:alpha val="100000"/>
                  </a:srgbClr>
                </a:solidFill>
                <a:latin typeface="Arial"/>
                <a:cs typeface="Arial"/>
                <a:sym typeface="Arial"/>
              </a:rPr>
              <a:t>Marketing &amp; Promotions Impact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121682"/>
              </p:ext>
            </p:extLst>
          </p:nvPr>
        </p:nvGraphicFramePr>
        <p:xfrm>
          <a:off x="170307" y="1595312"/>
          <a:ext cx="7265976" cy="3997960"/>
        </p:xfrm>
        <a:graphic>
          <a:graphicData uri="http://schemas.openxmlformats.org/drawingml/2006/table">
            <a:tbl>
              <a:tblPr/>
              <a:tblGrid>
                <a:gridCol w="12109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13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06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09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109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09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sku_id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SKU Code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Category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1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Avg Discount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1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Total Revenue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1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Total Gross Profit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CFCFC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934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456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GOLF-005-19-456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27%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41,912.78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11,650.275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247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GOLF-002-09-247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31%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37,354.64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13,029.500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448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GOLF-005-18-448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27%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37,282.35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9,254.600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322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GOLF-002-10-322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30%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35,000.28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10,733.541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298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GOLF-005-17-298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26%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34,505.15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7,967.947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358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GOLF-002-09-358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33%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34,042.04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11,140.719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193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GOLF-005-20-193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33%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33,786.02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6,603.811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472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GOLF-005-17-472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30%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32,430.63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5,992.064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431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GOLF-002-12-431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27%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32,347.63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9,396.645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211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GOLF-005-18-211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29%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31,830.90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7,328.399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230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GOLF-002-12-230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Outerwear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30%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30,142.16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8,057.993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EFEFEF">
                        <a:alpha val="10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214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GOLF-005-17-214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Shoes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lang="en-US"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31%</a:t>
                      </a:r>
                      <a:endParaRPr sz="1100" b="0" i="0" u="none" cap="none" dirty="0">
                        <a:solidFill>
                          <a:srgbClr val="000000">
                            <a:alpha val="100000"/>
                          </a:srgbClr>
                        </a:solidFill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29,532.01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63500" marR="63500" algn="ctr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  <a:buNone/>
                      </a:pPr>
                      <a:r>
                        <a:rPr sz="1100" b="0" i="0" u="none" cap="none" dirty="0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sym typeface="Arial"/>
                        </a:rPr>
                        <a:t>5,128.328</a:t>
                      </a:r>
                    </a:p>
                  </a:txBody>
                  <a:tcPr marL="0" marR="0" marT="63500" marB="63500" anchor="ctr">
                    <a:lnL w="0" cap="flat" cmpd="sng" algn="ctr">
                      <a:noFill/>
                      <a:prstDash val="solid"/>
                    </a:lnL>
                    <a:lnR w="0" cap="flat" cmpd="sng" algn="ctr">
                      <a:noFill/>
                      <a:prstDash val="solid"/>
                    </a:lnR>
                    <a:lnT w="0" cap="flat" cmpd="sng" algn="ctr">
                      <a:noFill/>
                      <a:prstDash val="solid"/>
                    </a:lnT>
                    <a:lnB w="0" cap="flat" cmpd="sng" algn="ctr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8757336" y="818498"/>
            <a:ext cx="2286000" cy="2011680"/>
            <a:chOff x="4754880" y="914400"/>
            <a:chExt cx="2286000" cy="2011680"/>
          </a:xfrm>
        </p:grpSpPr>
        <p:sp>
          <p:nvSpPr>
            <p:cNvPr id="5" name="rc3"/>
            <p:cNvSpPr/>
            <p:nvPr/>
          </p:nvSpPr>
          <p:spPr>
            <a:xfrm>
              <a:off x="4754880" y="914400"/>
              <a:ext cx="22860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6" name="rc4"/>
            <p:cNvSpPr/>
            <p:nvPr/>
          </p:nvSpPr>
          <p:spPr>
            <a:xfrm>
              <a:off x="4754880" y="914400"/>
              <a:ext cx="22860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13550" cap="rnd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7" name="rc5"/>
            <p:cNvSpPr/>
            <p:nvPr/>
          </p:nvSpPr>
          <p:spPr>
            <a:xfrm>
              <a:off x="4780185" y="939705"/>
              <a:ext cx="2235389" cy="1961069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8" name="rc6"/>
            <p:cNvSpPr/>
            <p:nvPr/>
          </p:nvSpPr>
          <p:spPr>
            <a:xfrm>
              <a:off x="4780185" y="939705"/>
              <a:ext cx="2235389" cy="588320"/>
            </a:xfrm>
            <a:prstGeom prst="rect">
              <a:avLst/>
            </a:prstGeom>
            <a:solidFill>
              <a:srgbClr val="F8F9FA">
                <a:alpha val="100000"/>
              </a:srgbClr>
            </a:solidFill>
          </p:spPr>
          <p:txBody>
            <a:bodyPr/>
            <a:lstStyle/>
            <a:p>
              <a:endParaRPr/>
            </a:p>
          </p:txBody>
        </p:sp>
        <p:sp>
          <p:nvSpPr>
            <p:cNvPr id="9" name="tx7"/>
            <p:cNvSpPr/>
            <p:nvPr/>
          </p:nvSpPr>
          <p:spPr>
            <a:xfrm>
              <a:off x="5286513" y="1185450"/>
              <a:ext cx="1222732" cy="9368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995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995">
                  <a:solidFill>
                    <a:srgbClr val="666666">
                      <a:alpha val="100000"/>
                    </a:srgbClr>
                  </a:solidFill>
                  <a:latin typeface="ArialMT"/>
                  <a:cs typeface="ArialMT"/>
                </a:rPr>
                <a:t>CONVERSION RATE</a:t>
              </a:r>
            </a:p>
          </p:txBody>
        </p:sp>
        <p:sp>
          <p:nvSpPr>
            <p:cNvPr id="10" name="tx8"/>
            <p:cNvSpPr/>
            <p:nvPr/>
          </p:nvSpPr>
          <p:spPr>
            <a:xfrm>
              <a:off x="5609611" y="1819333"/>
              <a:ext cx="576536" cy="19143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991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3.82</a:t>
              </a:r>
              <a:r>
                <a:rPr sz="1991" b="1" dirty="0">
                  <a:solidFill>
                    <a:srgbClr val="3498DB">
                      <a:alpha val="100000"/>
                    </a:srgbClr>
                  </a:solidFill>
                  <a:latin typeface="ArialMT"/>
                  <a:cs typeface="ArialMT"/>
                </a:rPr>
                <a:t>%</a:t>
              </a:r>
            </a:p>
          </p:txBody>
        </p:sp>
        <p:sp>
          <p:nvSpPr>
            <p:cNvPr id="11" name="pl9"/>
            <p:cNvSpPr/>
            <p:nvPr/>
          </p:nvSpPr>
          <p:spPr>
            <a:xfrm>
              <a:off x="5450802" y="2214400"/>
              <a:ext cx="894155" cy="0"/>
            </a:xfrm>
            <a:custGeom>
              <a:avLst/>
              <a:gdLst/>
              <a:ahLst/>
              <a:cxnLst/>
              <a:rect l="0" t="0" r="0" b="0"/>
              <a:pathLst>
                <a:path w="894155">
                  <a:moveTo>
                    <a:pt x="0" y="0"/>
                  </a:moveTo>
                  <a:lnTo>
                    <a:pt x="894155" y="0"/>
                  </a:lnTo>
                </a:path>
              </a:pathLst>
            </a:custGeom>
            <a:ln w="13550" cap="flat">
              <a:solidFill>
                <a:srgbClr val="E0E0E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2" name="tx10"/>
            <p:cNvSpPr/>
            <p:nvPr/>
          </p:nvSpPr>
          <p:spPr>
            <a:xfrm>
              <a:off x="5251858" y="2346036"/>
              <a:ext cx="1019314" cy="12267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D9534F">
                      <a:alpha val="100000"/>
                    </a:srgbClr>
                  </a:solidFill>
                  <a:latin typeface="ArialMT"/>
                  <a:cs typeface="ArialMT"/>
                </a:rPr>
                <a:t>WoW ▼ 5.4%</a:t>
              </a:r>
            </a:p>
          </p:txBody>
        </p:sp>
        <p:sp>
          <p:nvSpPr>
            <p:cNvPr id="13" name="tx11"/>
            <p:cNvSpPr/>
            <p:nvPr/>
          </p:nvSpPr>
          <p:spPr>
            <a:xfrm>
              <a:off x="5405017" y="2644563"/>
              <a:ext cx="406677" cy="118303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2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280">
                  <a:solidFill>
                    <a:srgbClr val="999999">
                      <a:alpha val="100000"/>
                    </a:srgbClr>
                  </a:solidFill>
                  <a:latin typeface="ArialMT"/>
                  <a:cs typeface="ArialMT"/>
                </a:rPr>
                <a:t>YoY -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7842936" y="3370234"/>
            <a:ext cx="4114800" cy="2011680"/>
            <a:chOff x="457200" y="3383280"/>
            <a:chExt cx="4114800" cy="2011680"/>
          </a:xfrm>
        </p:grpSpPr>
        <p:sp>
          <p:nvSpPr>
            <p:cNvPr id="15" name="rc3"/>
            <p:cNvSpPr/>
            <p:nvPr/>
          </p:nvSpPr>
          <p:spPr>
            <a:xfrm>
              <a:off x="457200" y="3383280"/>
              <a:ext cx="4114800" cy="201168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w="9525" cap="rnd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6" name="pl4"/>
            <p:cNvSpPr/>
            <p:nvPr/>
          </p:nvSpPr>
          <p:spPr>
            <a:xfrm>
              <a:off x="1108556" y="4892062"/>
              <a:ext cx="3381201" cy="0"/>
            </a:xfrm>
            <a:custGeom>
              <a:avLst/>
              <a:gdLst/>
              <a:ahLst/>
              <a:cxnLst/>
              <a:rect l="0" t="0" r="0" b="0"/>
              <a:pathLst>
                <a:path w="3381201">
                  <a:moveTo>
                    <a:pt x="0" y="0"/>
                  </a:moveTo>
                  <a:lnTo>
                    <a:pt x="3381201" y="0"/>
                  </a:lnTo>
                  <a:lnTo>
                    <a:pt x="3381201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7" name="pl5"/>
            <p:cNvSpPr/>
            <p:nvPr/>
          </p:nvSpPr>
          <p:spPr>
            <a:xfrm>
              <a:off x="1108556" y="4529881"/>
              <a:ext cx="3381201" cy="0"/>
            </a:xfrm>
            <a:custGeom>
              <a:avLst/>
              <a:gdLst/>
              <a:ahLst/>
              <a:cxnLst/>
              <a:rect l="0" t="0" r="0" b="0"/>
              <a:pathLst>
                <a:path w="3381201">
                  <a:moveTo>
                    <a:pt x="0" y="0"/>
                  </a:moveTo>
                  <a:lnTo>
                    <a:pt x="3381201" y="0"/>
                  </a:lnTo>
                  <a:lnTo>
                    <a:pt x="3381201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8" name="pl6"/>
            <p:cNvSpPr/>
            <p:nvPr/>
          </p:nvSpPr>
          <p:spPr>
            <a:xfrm>
              <a:off x="1108556" y="4167700"/>
              <a:ext cx="3381201" cy="0"/>
            </a:xfrm>
            <a:custGeom>
              <a:avLst/>
              <a:gdLst/>
              <a:ahLst/>
              <a:cxnLst/>
              <a:rect l="0" t="0" r="0" b="0"/>
              <a:pathLst>
                <a:path w="3381201">
                  <a:moveTo>
                    <a:pt x="0" y="0"/>
                  </a:moveTo>
                  <a:lnTo>
                    <a:pt x="3381201" y="0"/>
                  </a:lnTo>
                  <a:lnTo>
                    <a:pt x="3381201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19" name="pl7"/>
            <p:cNvSpPr/>
            <p:nvPr/>
          </p:nvSpPr>
          <p:spPr>
            <a:xfrm>
              <a:off x="1108556" y="3805519"/>
              <a:ext cx="3381201" cy="0"/>
            </a:xfrm>
            <a:custGeom>
              <a:avLst/>
              <a:gdLst/>
              <a:ahLst/>
              <a:cxnLst/>
              <a:rect l="0" t="0" r="0" b="0"/>
              <a:pathLst>
                <a:path w="3381201">
                  <a:moveTo>
                    <a:pt x="0" y="0"/>
                  </a:moveTo>
                  <a:lnTo>
                    <a:pt x="3381201" y="0"/>
                  </a:lnTo>
                  <a:lnTo>
                    <a:pt x="3381201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0" name="pl8"/>
            <p:cNvSpPr/>
            <p:nvPr/>
          </p:nvSpPr>
          <p:spPr>
            <a:xfrm>
              <a:off x="1761244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1" name="pl9"/>
            <p:cNvSpPr/>
            <p:nvPr/>
          </p:nvSpPr>
          <p:spPr>
            <a:xfrm>
              <a:off x="2978796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2" name="pl10"/>
            <p:cNvSpPr/>
            <p:nvPr/>
          </p:nvSpPr>
          <p:spPr>
            <a:xfrm>
              <a:off x="4196348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8007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3" name="pl11"/>
            <p:cNvSpPr/>
            <p:nvPr/>
          </p:nvSpPr>
          <p:spPr>
            <a:xfrm>
              <a:off x="1108556" y="4710971"/>
              <a:ext cx="3381201" cy="0"/>
            </a:xfrm>
            <a:custGeom>
              <a:avLst/>
              <a:gdLst/>
              <a:ahLst/>
              <a:cxnLst/>
              <a:rect l="0" t="0" r="0" b="0"/>
              <a:pathLst>
                <a:path w="3381201">
                  <a:moveTo>
                    <a:pt x="0" y="0"/>
                  </a:moveTo>
                  <a:lnTo>
                    <a:pt x="3381201" y="0"/>
                  </a:lnTo>
                  <a:lnTo>
                    <a:pt x="3381201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4" name="pl12"/>
            <p:cNvSpPr/>
            <p:nvPr/>
          </p:nvSpPr>
          <p:spPr>
            <a:xfrm>
              <a:off x="1108556" y="4348790"/>
              <a:ext cx="3381201" cy="0"/>
            </a:xfrm>
            <a:custGeom>
              <a:avLst/>
              <a:gdLst/>
              <a:ahLst/>
              <a:cxnLst/>
              <a:rect l="0" t="0" r="0" b="0"/>
              <a:pathLst>
                <a:path w="3381201">
                  <a:moveTo>
                    <a:pt x="0" y="0"/>
                  </a:moveTo>
                  <a:lnTo>
                    <a:pt x="3381201" y="0"/>
                  </a:lnTo>
                  <a:lnTo>
                    <a:pt x="3381201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5" name="pl13"/>
            <p:cNvSpPr/>
            <p:nvPr/>
          </p:nvSpPr>
          <p:spPr>
            <a:xfrm>
              <a:off x="1108556" y="3986609"/>
              <a:ext cx="3381201" cy="0"/>
            </a:xfrm>
            <a:custGeom>
              <a:avLst/>
              <a:gdLst/>
              <a:ahLst/>
              <a:cxnLst/>
              <a:rect l="0" t="0" r="0" b="0"/>
              <a:pathLst>
                <a:path w="3381201">
                  <a:moveTo>
                    <a:pt x="0" y="0"/>
                  </a:moveTo>
                  <a:lnTo>
                    <a:pt x="3381201" y="0"/>
                  </a:lnTo>
                  <a:lnTo>
                    <a:pt x="3381201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6" name="pl14"/>
            <p:cNvSpPr/>
            <p:nvPr/>
          </p:nvSpPr>
          <p:spPr>
            <a:xfrm>
              <a:off x="1142488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7" name="pl15"/>
            <p:cNvSpPr/>
            <p:nvPr/>
          </p:nvSpPr>
          <p:spPr>
            <a:xfrm>
              <a:off x="2380000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8" name="pl16"/>
            <p:cNvSpPr/>
            <p:nvPr/>
          </p:nvSpPr>
          <p:spPr>
            <a:xfrm>
              <a:off x="3577592" y="3731275"/>
              <a:ext cx="0" cy="1191035"/>
            </a:xfrm>
            <a:custGeom>
              <a:avLst/>
              <a:gdLst/>
              <a:ahLst/>
              <a:cxnLst/>
              <a:rect l="0" t="0" r="0" b="0"/>
              <a:pathLst>
                <a:path h="1191035">
                  <a:moveTo>
                    <a:pt x="0" y="1191035"/>
                  </a:moveTo>
                  <a:lnTo>
                    <a:pt x="0" y="0"/>
                  </a:lnTo>
                  <a:lnTo>
                    <a:pt x="0" y="0"/>
                  </a:lnTo>
                </a:path>
              </a:pathLst>
            </a:custGeom>
            <a:ln w="16014" cap="flat">
              <a:solidFill>
                <a:srgbClr val="EBEBE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29" name="pl17"/>
            <p:cNvSpPr/>
            <p:nvPr/>
          </p:nvSpPr>
          <p:spPr>
            <a:xfrm>
              <a:off x="1262247" y="3785413"/>
              <a:ext cx="3073819" cy="1082759"/>
            </a:xfrm>
            <a:custGeom>
              <a:avLst/>
              <a:gdLst/>
              <a:ahLst/>
              <a:cxnLst/>
              <a:rect l="0" t="0" r="0" b="0"/>
              <a:pathLst>
                <a:path w="3073819" h="1082759">
                  <a:moveTo>
                    <a:pt x="0" y="117787"/>
                  </a:moveTo>
                  <a:lnTo>
                    <a:pt x="279438" y="36832"/>
                  </a:lnTo>
                  <a:lnTo>
                    <a:pt x="558876" y="635210"/>
                  </a:lnTo>
                  <a:lnTo>
                    <a:pt x="838314" y="737400"/>
                  </a:lnTo>
                  <a:lnTo>
                    <a:pt x="1117752" y="429566"/>
                  </a:lnTo>
                  <a:lnTo>
                    <a:pt x="1397190" y="347902"/>
                  </a:lnTo>
                  <a:lnTo>
                    <a:pt x="1676629" y="1082759"/>
                  </a:lnTo>
                  <a:lnTo>
                    <a:pt x="1956067" y="929941"/>
                  </a:lnTo>
                  <a:lnTo>
                    <a:pt x="2235505" y="0"/>
                  </a:lnTo>
                  <a:lnTo>
                    <a:pt x="2514943" y="231300"/>
                  </a:lnTo>
                  <a:lnTo>
                    <a:pt x="2794381" y="512735"/>
                  </a:lnTo>
                  <a:lnTo>
                    <a:pt x="3073819" y="909323"/>
                  </a:lnTo>
                </a:path>
              </a:pathLst>
            </a:custGeom>
            <a:ln w="32521" cap="flat">
              <a:solidFill>
                <a:srgbClr val="E69F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0" name="pt18"/>
            <p:cNvSpPr/>
            <p:nvPr/>
          </p:nvSpPr>
          <p:spPr>
            <a:xfrm>
              <a:off x="1230646" y="3871599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1" name="pt19"/>
            <p:cNvSpPr/>
            <p:nvPr/>
          </p:nvSpPr>
          <p:spPr>
            <a:xfrm>
              <a:off x="1510084" y="3790645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2" name="pt20"/>
            <p:cNvSpPr/>
            <p:nvPr/>
          </p:nvSpPr>
          <p:spPr>
            <a:xfrm>
              <a:off x="1789522" y="4389023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3" name="pt21"/>
            <p:cNvSpPr/>
            <p:nvPr/>
          </p:nvSpPr>
          <p:spPr>
            <a:xfrm>
              <a:off x="2068960" y="4491213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4" name="pt22"/>
            <p:cNvSpPr/>
            <p:nvPr/>
          </p:nvSpPr>
          <p:spPr>
            <a:xfrm>
              <a:off x="2348398" y="4183378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5" name="pt23"/>
            <p:cNvSpPr/>
            <p:nvPr/>
          </p:nvSpPr>
          <p:spPr>
            <a:xfrm>
              <a:off x="2627837" y="4101715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6" name="pt24"/>
            <p:cNvSpPr/>
            <p:nvPr/>
          </p:nvSpPr>
          <p:spPr>
            <a:xfrm>
              <a:off x="2907275" y="483657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7" name="pt25"/>
            <p:cNvSpPr/>
            <p:nvPr/>
          </p:nvSpPr>
          <p:spPr>
            <a:xfrm>
              <a:off x="3186713" y="4683754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8" name="pt26"/>
            <p:cNvSpPr/>
            <p:nvPr/>
          </p:nvSpPr>
          <p:spPr>
            <a:xfrm>
              <a:off x="3466151" y="375381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39" name="pt27"/>
            <p:cNvSpPr/>
            <p:nvPr/>
          </p:nvSpPr>
          <p:spPr>
            <a:xfrm>
              <a:off x="3745589" y="3985112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0" name="pt28"/>
            <p:cNvSpPr/>
            <p:nvPr/>
          </p:nvSpPr>
          <p:spPr>
            <a:xfrm>
              <a:off x="4025027" y="4266547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1" name="pt29"/>
            <p:cNvSpPr/>
            <p:nvPr/>
          </p:nvSpPr>
          <p:spPr>
            <a:xfrm>
              <a:off x="4304466" y="4663136"/>
              <a:ext cx="63202" cy="63202"/>
            </a:xfrm>
            <a:prstGeom prst="ellipse">
              <a:avLst/>
            </a:prstGeom>
            <a:solidFill>
              <a:srgbClr val="000000">
                <a:alpha val="100000"/>
              </a:srgbClr>
            </a:solidFill>
            <a:ln w="9000" cap="rnd">
              <a:solidFill>
                <a:srgbClr val="00000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>
              <a:endParaRPr/>
            </a:p>
          </p:txBody>
        </p:sp>
        <p:sp>
          <p:nvSpPr>
            <p:cNvPr id="42" name="tx30"/>
            <p:cNvSpPr/>
            <p:nvPr/>
          </p:nvSpPr>
          <p:spPr>
            <a:xfrm>
              <a:off x="733489" y="4658604"/>
              <a:ext cx="301049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3.8%</a:t>
              </a:r>
            </a:p>
          </p:txBody>
        </p:sp>
        <p:sp>
          <p:nvSpPr>
            <p:cNvPr id="43" name="tx31"/>
            <p:cNvSpPr/>
            <p:nvPr/>
          </p:nvSpPr>
          <p:spPr>
            <a:xfrm>
              <a:off x="733489" y="4296422"/>
              <a:ext cx="301049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4.0%</a:t>
              </a:r>
            </a:p>
          </p:txBody>
        </p:sp>
        <p:sp>
          <p:nvSpPr>
            <p:cNvPr id="44" name="tx32"/>
            <p:cNvSpPr/>
            <p:nvPr/>
          </p:nvSpPr>
          <p:spPr>
            <a:xfrm>
              <a:off x="733489" y="3934241"/>
              <a:ext cx="301049" cy="9964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4.2%</a:t>
              </a:r>
            </a:p>
          </p:txBody>
        </p:sp>
        <p:sp>
          <p:nvSpPr>
            <p:cNvPr id="45" name="tx33"/>
            <p:cNvSpPr/>
            <p:nvPr/>
          </p:nvSpPr>
          <p:spPr>
            <a:xfrm>
              <a:off x="1017728" y="4968532"/>
              <a:ext cx="249520" cy="122341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May</a:t>
              </a:r>
            </a:p>
          </p:txBody>
        </p:sp>
        <p:sp>
          <p:nvSpPr>
            <p:cNvPr id="46" name="tx34"/>
            <p:cNvSpPr/>
            <p:nvPr/>
          </p:nvSpPr>
          <p:spPr>
            <a:xfrm>
              <a:off x="2273523" y="4994716"/>
              <a:ext cx="212953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Jun</a:t>
              </a:r>
            </a:p>
          </p:txBody>
        </p:sp>
        <p:sp>
          <p:nvSpPr>
            <p:cNvPr id="47" name="tx35"/>
            <p:cNvSpPr/>
            <p:nvPr/>
          </p:nvSpPr>
          <p:spPr>
            <a:xfrm>
              <a:off x="3493172" y="4994716"/>
              <a:ext cx="168840" cy="96157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04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040">
                  <a:solidFill>
                    <a:srgbClr val="4D4D4D">
                      <a:alpha val="100000"/>
                    </a:srgbClr>
                  </a:solidFill>
                  <a:latin typeface="Arial"/>
                  <a:cs typeface="Arial"/>
                </a:rPr>
                <a:t>Jul</a:t>
              </a:r>
            </a:p>
          </p:txBody>
        </p:sp>
        <p:sp>
          <p:nvSpPr>
            <p:cNvPr id="48" name="tx36"/>
            <p:cNvSpPr/>
            <p:nvPr/>
          </p:nvSpPr>
          <p:spPr>
            <a:xfrm>
              <a:off x="2588147" y="5157856"/>
              <a:ext cx="422020" cy="120116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Week</a:t>
              </a:r>
            </a:p>
          </p:txBody>
        </p:sp>
        <p:sp>
          <p:nvSpPr>
            <p:cNvPr id="49" name="tx37"/>
            <p:cNvSpPr/>
            <p:nvPr/>
          </p:nvSpPr>
          <p:spPr>
            <a:xfrm rot="-5400000">
              <a:off x="-18335" y="4265687"/>
              <a:ext cx="1229704" cy="122212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3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30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Conversion Rate</a:t>
              </a:r>
            </a:p>
          </p:txBody>
        </p:sp>
        <p:sp>
          <p:nvSpPr>
            <p:cNvPr id="50" name="tx38"/>
            <p:cNvSpPr/>
            <p:nvPr/>
          </p:nvSpPr>
          <p:spPr>
            <a:xfrm>
              <a:off x="1108556" y="3421408"/>
              <a:ext cx="2973057" cy="185930"/>
            </a:xfrm>
            <a:prstGeom prst="rect">
              <a:avLst/>
            </a:prstGeom>
            <a:noFill/>
          </p:spPr>
          <p:txBody>
            <a:bodyPr wrap="none" lIns="0" tIns="0" rIns="0" bIns="0" anchor="ctr" anchorCtr="1"/>
            <a:lstStyle/>
            <a:p>
              <a:pPr marL="0" marR="0" indent="0" algn="l">
                <a:lnSpc>
                  <a:spcPts val="156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560">
                  <a:solidFill>
                    <a:srgbClr val="000000">
                      <a:alpha val="100000"/>
                    </a:srgbClr>
                  </a:solidFill>
                  <a:latin typeface="Arial"/>
                  <a:cs typeface="Arial"/>
                </a:rPr>
                <a:t>Conversion Rate (Last 12 Weeks)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Montserrat Semi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798</Words>
  <Application>Microsoft Office PowerPoint</Application>
  <PresentationFormat>Custom</PresentationFormat>
  <Paragraphs>447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ArialMT</vt:lpstr>
      <vt:lpstr>Montserrat</vt:lpstr>
      <vt:lpstr>Montserrat SemiBold</vt:lpstr>
      <vt:lpstr>Office Theme</vt:lpstr>
      <vt:lpstr>PowerPoint Presentation</vt:lpstr>
      <vt:lpstr>PowerPoint Presentation</vt:lpstr>
      <vt:lpstr>Product Category Revenue Breakdown</vt:lpstr>
      <vt:lpstr>Top 20 SKUs by Revenue (Last Week)</vt:lpstr>
      <vt:lpstr>Customer Acquisition &amp; Retention</vt:lpstr>
      <vt:lpstr>ROAS (Return on Ad Spend) - Paid Channels</vt:lpstr>
      <vt:lpstr>ROAS by Channel (Trend)</vt:lpstr>
      <vt:lpstr>Inventory &amp; Fulfillment</vt:lpstr>
      <vt:lpstr>Marketing &amp; Promotions Impact</vt:lpstr>
      <vt:lpstr>Conversion Rate by Channel (Trend)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Samuel Tenney</cp:lastModifiedBy>
  <cp:revision>7</cp:revision>
  <dcterms:created xsi:type="dcterms:W3CDTF">2013-01-27T09:14:16Z</dcterms:created>
  <dcterms:modified xsi:type="dcterms:W3CDTF">2025-07-24T02:01:44Z</dcterms:modified>
  <cp:category/>
</cp:coreProperties>
</file>